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264" r:id="rId2"/>
    <p:sldId id="346" r:id="rId3"/>
    <p:sldId id="348" r:id="rId4"/>
    <p:sldId id="347" r:id="rId5"/>
    <p:sldId id="336" r:id="rId6"/>
    <p:sldId id="372" r:id="rId7"/>
    <p:sldId id="429" r:id="rId8"/>
    <p:sldId id="387" r:id="rId9"/>
    <p:sldId id="386" r:id="rId10"/>
    <p:sldId id="425" r:id="rId11"/>
    <p:sldId id="431" r:id="rId12"/>
    <p:sldId id="270" r:id="rId13"/>
    <p:sldId id="373" r:id="rId14"/>
    <p:sldId id="403" r:id="rId15"/>
    <p:sldId id="355" r:id="rId16"/>
    <p:sldId id="421" r:id="rId17"/>
    <p:sldId id="381" r:id="rId18"/>
    <p:sldId id="402" r:id="rId19"/>
    <p:sldId id="272" r:id="rId20"/>
    <p:sldId id="435" r:id="rId21"/>
    <p:sldId id="396" r:id="rId22"/>
    <p:sldId id="436" r:id="rId23"/>
    <p:sldId id="434" r:id="rId24"/>
    <p:sldId id="433" r:id="rId25"/>
    <p:sldId id="427" r:id="rId26"/>
    <p:sldId id="411" r:id="rId27"/>
    <p:sldId id="382" r:id="rId28"/>
    <p:sldId id="409" r:id="rId29"/>
    <p:sldId id="383" r:id="rId30"/>
    <p:sldId id="428" r:id="rId31"/>
    <p:sldId id="400" r:id="rId32"/>
    <p:sldId id="401" r:id="rId33"/>
    <p:sldId id="356" r:id="rId34"/>
    <p:sldId id="426" r:id="rId35"/>
    <p:sldId id="359" r:id="rId36"/>
    <p:sldId id="405" r:id="rId37"/>
    <p:sldId id="366" r:id="rId38"/>
    <p:sldId id="430" r:id="rId39"/>
    <p:sldId id="423" r:id="rId40"/>
    <p:sldId id="392" r:id="rId41"/>
    <p:sldId id="298" r:id="rId42"/>
    <p:sldId id="413" r:id="rId43"/>
    <p:sldId id="414" r:id="rId44"/>
    <p:sldId id="439" r:id="rId45"/>
    <p:sldId id="420" r:id="rId46"/>
    <p:sldId id="289" r:id="rId47"/>
    <p:sldId id="291" r:id="rId48"/>
    <p:sldId id="292" r:id="rId49"/>
    <p:sldId id="293" r:id="rId50"/>
    <p:sldId id="442" r:id="rId51"/>
    <p:sldId id="297" r:id="rId52"/>
    <p:sldId id="393" r:id="rId53"/>
    <p:sldId id="438" r:id="rId54"/>
    <p:sldId id="416" r:id="rId55"/>
    <p:sldId id="417" r:id="rId56"/>
    <p:sldId id="315" r:id="rId57"/>
    <p:sldId id="441" r:id="rId58"/>
    <p:sldId id="318" r:id="rId59"/>
    <p:sldId id="437" r:id="rId60"/>
    <p:sldId id="440" r:id="rId61"/>
    <p:sldId id="323" r:id="rId62"/>
    <p:sldId id="322" r:id="rId63"/>
    <p:sldId id="335" r:id="rId64"/>
  </p:sldIdLst>
  <p:sldSz cx="9144000" cy="6858000" type="screen4x3"/>
  <p:notesSz cx="6742113" cy="987266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99"/>
    <a:srgbClr val="FFFF00"/>
    <a:srgbClr val="0000FF"/>
    <a:srgbClr val="0033CC"/>
    <a:srgbClr val="34168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94660"/>
  </p:normalViewPr>
  <p:slideViewPr>
    <p:cSldViewPr>
      <p:cViewPr>
        <p:scale>
          <a:sx n="68" d="100"/>
          <a:sy n="68" d="100"/>
        </p:scale>
        <p:origin x="-1224" y="-48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MDM\Desktop\Aadhar%20analising%20shee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Director\budget%202018-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4"/>
  <c:chart>
    <c:autoTitleDeleted val="1"/>
    <c:view3D>
      <c:rAngAx val="1"/>
    </c:view3D>
    <c:plotArea>
      <c:layout/>
      <c:bar3DChart>
        <c:barDir val="col"/>
        <c:grouping val="clustered"/>
        <c:ser>
          <c:idx val="1"/>
          <c:order val="1"/>
          <c:cat>
            <c:strRef>
              <c:f>Sheet1!$E$11:$H$11</c:f>
              <c:strCache>
                <c:ptCount val="4"/>
                <c:pt idx="0">
                  <c:v>2014-15 </c:v>
                </c:pt>
                <c:pt idx="1">
                  <c:v>2015-16 </c:v>
                </c:pt>
                <c:pt idx="2">
                  <c:v>2016-17 </c:v>
                </c:pt>
                <c:pt idx="3">
                  <c:v>2017-18 </c:v>
                </c:pt>
              </c:strCache>
            </c:strRef>
          </c:cat>
          <c:val>
            <c:numRef>
              <c:f>Sheet1!$E$12:$H$12</c:f>
              <c:numCache>
                <c:formatCode>0.00%</c:formatCode>
                <c:ptCount val="4"/>
                <c:pt idx="0">
                  <c:v>0.63750000000000062</c:v>
                </c:pt>
                <c:pt idx="1">
                  <c:v>0.70140000000000002</c:v>
                </c:pt>
                <c:pt idx="2">
                  <c:v>0.68480000000000119</c:v>
                </c:pt>
                <c:pt idx="3">
                  <c:v>0.71380000000000077</c:v>
                </c:pt>
              </c:numCache>
            </c:numRef>
          </c:val>
        </c:ser>
        <c:ser>
          <c:idx val="0"/>
          <c:order val="0"/>
          <c:cat>
            <c:strRef>
              <c:f>Sheet1!$E$19:$H$19</c:f>
              <c:strCache>
                <c:ptCount val="4"/>
                <c:pt idx="0">
                  <c:v>2014-15 </c:v>
                </c:pt>
                <c:pt idx="1">
                  <c:v>2015-16 </c:v>
                </c:pt>
                <c:pt idx="2">
                  <c:v>2016-17 </c:v>
                </c:pt>
                <c:pt idx="3">
                  <c:v>2017-18 </c:v>
                </c:pt>
              </c:strCache>
            </c:strRef>
          </c:cat>
          <c:val>
            <c:numRef>
              <c:f>Sheet1!$E$20:$H$20</c:f>
              <c:numCache>
                <c:formatCode>0.00%</c:formatCode>
                <c:ptCount val="4"/>
                <c:pt idx="0">
                  <c:v>0.69190000000000118</c:v>
                </c:pt>
                <c:pt idx="1">
                  <c:v>0.77049999999999996</c:v>
                </c:pt>
                <c:pt idx="2">
                  <c:v>0.77129999999999999</c:v>
                </c:pt>
                <c:pt idx="3">
                  <c:v>0.77459999999999996</c:v>
                </c:pt>
              </c:numCache>
            </c:numRef>
          </c:val>
        </c:ser>
        <c:shape val="cone"/>
        <c:axId val="57784192"/>
        <c:axId val="57785728"/>
        <c:axId val="0"/>
      </c:bar3DChart>
      <c:catAx>
        <c:axId val="57784192"/>
        <c:scaling>
          <c:orientation val="minMax"/>
        </c:scaling>
        <c:axPos val="b"/>
        <c:majorTickMark val="none"/>
        <c:tickLblPos val="nextTo"/>
        <c:crossAx val="57785728"/>
        <c:crosses val="autoZero"/>
        <c:auto val="1"/>
        <c:lblAlgn val="ctr"/>
        <c:lblOffset val="100"/>
      </c:catAx>
      <c:valAx>
        <c:axId val="57785728"/>
        <c:scaling>
          <c:orientation val="minMax"/>
        </c:scaling>
        <c:axPos val="l"/>
        <c:majorGridlines/>
        <c:numFmt formatCode="0.00%" sourceLinked="1"/>
        <c:majorTickMark val="none"/>
        <c:tickLblPos val="nextTo"/>
        <c:crossAx val="57784192"/>
        <c:crosses val="autoZero"/>
        <c:crossBetween val="between"/>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41254501082101575"/>
          <c:y val="5.5613382231330742E-2"/>
          <c:w val="0.54427095050618834"/>
          <c:h val="0.90982606651780473"/>
        </c:manualLayout>
      </c:layout>
      <c:pieChart>
        <c:varyColors val="1"/>
        <c:ser>
          <c:idx val="0"/>
          <c:order val="0"/>
          <c:explosion val="25"/>
          <c:dLbls>
            <c:dLbl>
              <c:idx val="0"/>
              <c:layout/>
              <c:tx>
                <c:rich>
                  <a:bodyPr/>
                  <a:lstStyle/>
                  <a:p>
                    <a:r>
                      <a:rPr lang="en-US" dirty="0" smtClean="0"/>
                      <a:t>Rs.102.05</a:t>
                    </a:r>
                    <a:endParaRPr lang="en-US" dirty="0"/>
                  </a:p>
                </c:rich>
              </c:tx>
              <c:showVal val="1"/>
              <c:showCatName val="1"/>
            </c:dLbl>
            <c:dLbl>
              <c:idx val="1"/>
              <c:layout/>
              <c:tx>
                <c:rich>
                  <a:bodyPr/>
                  <a:lstStyle/>
                  <a:p>
                    <a:r>
                      <a:rPr lang="en-US" dirty="0" smtClean="0"/>
                      <a:t>Rs.15.53</a:t>
                    </a:r>
                    <a:endParaRPr lang="en-US" dirty="0"/>
                  </a:p>
                </c:rich>
              </c:tx>
              <c:showVal val="1"/>
              <c:showCatName val="1"/>
            </c:dLbl>
            <c:txPr>
              <a:bodyPr/>
              <a:lstStyle/>
              <a:p>
                <a:pPr>
                  <a:defRPr sz="1800" b="1">
                    <a:solidFill>
                      <a:srgbClr val="FFFF00"/>
                    </a:solidFill>
                  </a:defRPr>
                </a:pPr>
                <a:endParaRPr lang="en-US"/>
              </a:p>
            </c:txPr>
            <c:showVal val="1"/>
            <c:showCatName val="1"/>
          </c:dLbls>
          <c:val>
            <c:numRef>
              <c:f>Sheet3!$D$3:$D$4</c:f>
              <c:numCache>
                <c:formatCode>General</c:formatCode>
                <c:ptCount val="2"/>
                <c:pt idx="0">
                  <c:v>10205.64000000001</c:v>
                </c:pt>
                <c:pt idx="1">
                  <c:v>1553.01</c:v>
                </c:pt>
              </c:numCache>
            </c:numRef>
          </c:val>
        </c:ser>
        <c:dLbls>
          <c:showVal val="1"/>
          <c:showCatName val="1"/>
        </c:dLbls>
        <c:firstSliceAng val="0"/>
      </c:pieChart>
    </c:plotArea>
    <c:plotVisOnly val="1"/>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0.74561</cdr:x>
      <cdr:y>0.0411</cdr:y>
    </cdr:from>
    <cdr:to>
      <cdr:x>0.85088</cdr:x>
      <cdr:y>0.10959</cdr:y>
    </cdr:to>
    <cdr:sp macro="" textlink="">
      <cdr:nvSpPr>
        <cdr:cNvPr id="2" name="Rectangle 1"/>
        <cdr:cNvSpPr/>
      </cdr:nvSpPr>
      <cdr:spPr>
        <a:xfrm xmlns:a="http://schemas.openxmlformats.org/drawingml/2006/main">
          <a:off x="6476965" y="228623"/>
          <a:ext cx="914435" cy="380977"/>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pPr algn="ctr"/>
          <a:r>
            <a:rPr lang="en-US" sz="2400" dirty="0" smtClean="0">
              <a:solidFill>
                <a:srgbClr val="FFFF00"/>
              </a:solidFill>
            </a:rPr>
            <a:t>&gt;10% </a:t>
          </a:r>
          <a:r>
            <a:rPr lang="en-US" sz="1800" dirty="0" smtClean="0"/>
            <a:t>%</a:t>
          </a:r>
          <a:endParaRPr lang="en-US" sz="1800" dirty="0"/>
        </a:p>
      </cdr:txBody>
    </cdr:sp>
  </cdr:relSizeAnchor>
  <cdr:relSizeAnchor xmlns:cdr="http://schemas.openxmlformats.org/drawingml/2006/chartDrawing">
    <cdr:from>
      <cdr:x>0.67544</cdr:x>
      <cdr:y>0.08219</cdr:y>
    </cdr:from>
    <cdr:to>
      <cdr:x>0.73684</cdr:x>
      <cdr:y>0.15068</cdr:y>
    </cdr:to>
    <cdr:sp macro="" textlink="">
      <cdr:nvSpPr>
        <cdr:cNvPr id="4" name="Straight Arrow Connector 3"/>
        <cdr:cNvSpPr/>
      </cdr:nvSpPr>
      <cdr:spPr>
        <a:xfrm xmlns:a="http://schemas.openxmlformats.org/drawingml/2006/main" flipV="1">
          <a:off x="5867400" y="457200"/>
          <a:ext cx="533400" cy="3810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9525" y="0"/>
            <a:ext cx="2921000" cy="493713"/>
          </a:xfrm>
          <a:prstGeom prst="rect">
            <a:avLst/>
          </a:prstGeom>
        </p:spPr>
        <p:txBody>
          <a:bodyPr vert="horz" lIns="91440" tIns="45720" rIns="91440" bIns="45720" rtlCol="0"/>
          <a:lstStyle>
            <a:lvl1pPr algn="r">
              <a:defRPr sz="1200"/>
            </a:lvl1pPr>
          </a:lstStyle>
          <a:p>
            <a:fld id="{9C3E8A89-CBC7-4D4A-8555-478AC49E71B9}" type="datetimeFigureOut">
              <a:rPr lang="en-US" smtClean="0"/>
              <a:pPr/>
              <a:t>5/23/2018</a:t>
            </a:fld>
            <a:endParaRPr lang="en-US"/>
          </a:p>
        </p:txBody>
      </p:sp>
      <p:sp>
        <p:nvSpPr>
          <p:cNvPr id="4" name="Footer Placeholder 3"/>
          <p:cNvSpPr>
            <a:spLocks noGrp="1"/>
          </p:cNvSpPr>
          <p:nvPr>
            <p:ph type="ftr" sz="quarter" idx="2"/>
          </p:nvPr>
        </p:nvSpPr>
        <p:spPr>
          <a:xfrm>
            <a:off x="0" y="9377363"/>
            <a:ext cx="2921000"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9525" y="9377363"/>
            <a:ext cx="2921000" cy="493712"/>
          </a:xfrm>
          <a:prstGeom prst="rect">
            <a:avLst/>
          </a:prstGeom>
        </p:spPr>
        <p:txBody>
          <a:bodyPr vert="horz" lIns="91440" tIns="45720" rIns="91440" bIns="45720" rtlCol="0" anchor="b"/>
          <a:lstStyle>
            <a:lvl1pPr algn="r">
              <a:defRPr sz="1200"/>
            </a:lvl1pPr>
          </a:lstStyle>
          <a:p>
            <a:fld id="{C6E67750-CEC4-44A4-BB4D-63CFACC4D00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127" cy="493297"/>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19469" y="0"/>
            <a:ext cx="2921126" cy="493297"/>
          </a:xfrm>
          <a:prstGeom prst="rect">
            <a:avLst/>
          </a:prstGeom>
        </p:spPr>
        <p:txBody>
          <a:bodyPr vert="horz" lIns="91440" tIns="45720" rIns="91440" bIns="45720" rtlCol="0"/>
          <a:lstStyle>
            <a:lvl1pPr algn="r">
              <a:defRPr sz="1200"/>
            </a:lvl1pPr>
          </a:lstStyle>
          <a:p>
            <a:pPr>
              <a:defRPr/>
            </a:pPr>
            <a:fld id="{16154E3A-7137-4290-8AF2-0162C82BAFBC}" type="datetimeFigureOut">
              <a:rPr lang="en-US"/>
              <a:pPr>
                <a:defRPr/>
              </a:pPr>
              <a:t>5/23/2018</a:t>
            </a:fld>
            <a:endParaRPr lang="en-US"/>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5274" y="4688842"/>
            <a:ext cx="5391565" cy="444471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7683"/>
            <a:ext cx="2921127" cy="49329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19469" y="9377683"/>
            <a:ext cx="2921126" cy="493297"/>
          </a:xfrm>
          <a:prstGeom prst="rect">
            <a:avLst/>
          </a:prstGeom>
        </p:spPr>
        <p:txBody>
          <a:bodyPr vert="horz" lIns="91440" tIns="45720" rIns="91440" bIns="45720" rtlCol="0" anchor="b"/>
          <a:lstStyle>
            <a:lvl1pPr algn="r">
              <a:defRPr sz="1200"/>
            </a:lvl1pPr>
          </a:lstStyle>
          <a:p>
            <a:pPr>
              <a:defRPr/>
            </a:pPr>
            <a:fld id="{97F35913-BACE-4FBD-916B-35FA3CD231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0460FE-DE32-40E7-961E-B7CEEFBB8666}"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7F35913-BACE-4FBD-916B-35FA3CD23116}" type="slidenum">
              <a:rPr lang="en-US" smtClean="0"/>
              <a:pPr>
                <a:defRPr/>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F3EA39-3807-4780-86C6-816407D21E8F}" type="slidenum">
              <a:rPr lang="en-US" smtClean="0"/>
              <a:pPr/>
              <a:t>63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3B30E1-4B87-4F05-8C98-98115DF7B703}" type="slidenum">
              <a:rPr lang="en-US"/>
              <a:pPr>
                <a:defRPr/>
              </a:pPr>
              <a:t>‹#›</a:t>
            </a:fld>
            <a:endParaRPr lang="en-US"/>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76882-9F0B-40DD-97C9-503A5658006B}" type="slidenum">
              <a:rPr lang="en-US"/>
              <a:pPr>
                <a:defRPr/>
              </a:pPr>
              <a:t>‹#›</a:t>
            </a:fld>
            <a:endParaRPr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263176-D40E-4F12-95A7-CC94D79D6B85}" type="slidenum">
              <a:rPr lang="en-US"/>
              <a:pPr>
                <a:defRPr/>
              </a:pPr>
              <a:t>‹#›</a:t>
            </a:fld>
            <a:endParaRPr lang="en-US"/>
          </a:p>
        </p:txBody>
      </p:sp>
    </p:spTree>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IN" noProof="0" smtClean="0"/>
          </a:p>
        </p:txBody>
      </p:sp>
      <p:sp>
        <p:nvSpPr>
          <p:cNvPr id="4" name="Rectangle 69"/>
          <p:cNvSpPr>
            <a:spLocks noGrp="1" noChangeArrowheads="1"/>
          </p:cNvSpPr>
          <p:nvPr>
            <p:ph type="dt" sz="half" idx="10"/>
          </p:nvPr>
        </p:nvSpPr>
        <p:spPr/>
        <p:txBody>
          <a:bodyPr/>
          <a:lstStyle>
            <a:lvl1pPr>
              <a:defRPr/>
            </a:lvl1pPr>
          </a:lstStyle>
          <a:p>
            <a:pPr>
              <a:defRPr/>
            </a:pPr>
            <a:endParaRPr lang="en-US"/>
          </a:p>
        </p:txBody>
      </p:sp>
      <p:sp>
        <p:nvSpPr>
          <p:cNvPr id="5" name="Rectangle 70"/>
          <p:cNvSpPr>
            <a:spLocks noGrp="1" noChangeArrowheads="1"/>
          </p:cNvSpPr>
          <p:nvPr>
            <p:ph type="ftr" sz="quarter" idx="11"/>
          </p:nvPr>
        </p:nvSpPr>
        <p:spPr/>
        <p:txBody>
          <a:bodyPr/>
          <a:lstStyle>
            <a:lvl1pPr>
              <a:defRPr/>
            </a:lvl1pPr>
          </a:lstStyle>
          <a:p>
            <a:pPr>
              <a:defRPr/>
            </a:pPr>
            <a:endParaRPr lang="en-US"/>
          </a:p>
        </p:txBody>
      </p:sp>
      <p:sp>
        <p:nvSpPr>
          <p:cNvPr id="6" name="Rectangle 71"/>
          <p:cNvSpPr>
            <a:spLocks noGrp="1" noChangeArrowheads="1"/>
          </p:cNvSpPr>
          <p:nvPr>
            <p:ph type="sldNum" sz="quarter" idx="12"/>
          </p:nvPr>
        </p:nvSpPr>
        <p:spPr/>
        <p:txBody>
          <a:bodyPr/>
          <a:lstStyle>
            <a:lvl1pPr>
              <a:defRPr/>
            </a:lvl1pPr>
          </a:lstStyle>
          <a:p>
            <a:pPr>
              <a:defRPr/>
            </a:pPr>
            <a:fld id="{39347444-D9D4-41D7-BF59-E2943792929C}" type="slidenum">
              <a:rPr lang="en-US"/>
              <a:pPr>
                <a:defRPr/>
              </a:pPr>
              <a:t>‹#›</a:t>
            </a:fld>
            <a:endParaRPr lang="en-US"/>
          </a:p>
        </p:txBody>
      </p:sp>
    </p:spTree>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p:txBody>
          <a:bodyPr/>
          <a:lstStyle>
            <a:lvl1pPr>
              <a:defRPr/>
            </a:lvl1pPr>
          </a:lstStyle>
          <a:p>
            <a:pPr>
              <a:defRPr/>
            </a:pPr>
            <a:endParaRPr lang="en-US"/>
          </a:p>
        </p:txBody>
      </p:sp>
      <p:sp>
        <p:nvSpPr>
          <p:cNvPr id="4" name="Rectangle 70"/>
          <p:cNvSpPr>
            <a:spLocks noGrp="1" noChangeArrowheads="1"/>
          </p:cNvSpPr>
          <p:nvPr>
            <p:ph type="ftr" sz="quarter" idx="11"/>
          </p:nvPr>
        </p:nvSpPr>
        <p:spPr/>
        <p:txBody>
          <a:bodyPr/>
          <a:lstStyle>
            <a:lvl1pPr>
              <a:defRPr/>
            </a:lvl1pPr>
          </a:lstStyle>
          <a:p>
            <a:pPr>
              <a:defRPr/>
            </a:pPr>
            <a:endParaRPr lang="en-US"/>
          </a:p>
        </p:txBody>
      </p:sp>
      <p:sp>
        <p:nvSpPr>
          <p:cNvPr id="5" name="Rectangle 71"/>
          <p:cNvSpPr>
            <a:spLocks noGrp="1" noChangeArrowheads="1"/>
          </p:cNvSpPr>
          <p:nvPr>
            <p:ph type="sldNum" sz="quarter" idx="12"/>
          </p:nvPr>
        </p:nvSpPr>
        <p:spPr/>
        <p:txBody>
          <a:bodyPr/>
          <a:lstStyle>
            <a:lvl1pPr>
              <a:defRPr/>
            </a:lvl1pPr>
          </a:lstStyle>
          <a:p>
            <a:pPr>
              <a:defRPr/>
            </a:pPr>
            <a:fld id="{9ED038EF-F94F-47C0-8878-765F203DE2F4}" type="slidenum">
              <a:rPr lang="en-US"/>
              <a:pPr>
                <a:defRPr/>
              </a:pPr>
              <a:t>‹#›</a:t>
            </a:fld>
            <a:endParaRPr lang="en-US"/>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A10332-8F53-4C0E-B320-65B1F70503A4}" type="slidenum">
              <a:rPr lang="en-US"/>
              <a:pPr>
                <a:defRPr/>
              </a:pPr>
              <a:t>‹#›</a:t>
            </a:fld>
            <a:endParaRPr lang="en-US"/>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93AC9A-096D-43FE-A6D6-8DE1FABB71ED}" type="slidenum">
              <a:rPr lang="en-US"/>
              <a:pPr>
                <a:defRPr/>
              </a:pPr>
              <a:t>‹#›</a:t>
            </a:fld>
            <a:endParaRPr lang="en-US"/>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ACA941-E501-4972-AFA0-A441933C1DDF}" type="slidenum">
              <a:rPr lang="en-US"/>
              <a:pPr>
                <a:defRPr/>
              </a:pPr>
              <a:t>‹#›</a:t>
            </a:fld>
            <a:endParaRPr lang="en-US"/>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644F98-FF37-4ECF-9FEB-76EBE6422B69}" type="slidenum">
              <a:rPr lang="en-US"/>
              <a:pPr>
                <a:defRPr/>
              </a:pPr>
              <a:t>‹#›</a:t>
            </a:fld>
            <a:endParaRPr lang="en-US"/>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8C7DAF-2A0F-4FEB-8AD3-CD6AD1EEB71D}" type="slidenum">
              <a:rPr lang="en-US"/>
              <a:pPr>
                <a:defRPr/>
              </a:pPr>
              <a:t>‹#›</a:t>
            </a:fld>
            <a:endParaRPr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A5FA34-C0DD-47A0-98F2-F19404922979}" type="slidenum">
              <a:rPr lang="en-US"/>
              <a:pPr>
                <a:defRPr/>
              </a:pPr>
              <a:t>‹#›</a:t>
            </a:fld>
            <a:endParaRPr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5D1785-C517-4303-B2F2-3AF206E72882}" type="slidenum">
              <a:rPr lang="en-US"/>
              <a:pPr>
                <a:defRPr/>
              </a:pPr>
              <a:t>‹#›</a:t>
            </a:fld>
            <a:endParaRPr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DF9E5C-574A-4FFD-86E1-8D42A6B9DEB9}" type="slidenum">
              <a:rPr lang="en-US"/>
              <a:pPr>
                <a:defRPr/>
              </a:pPr>
              <a:t>‹#›</a:t>
            </a:fld>
            <a:endParaRPr lang="en-US"/>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2" descr="C:\Users\Owner\AppData\Local\Microsoft\Windows\Temporary Internet Files\Content.IE5\Z7YOYNRO\MP900448146[1].jpg"/>
          <p:cNvPicPr>
            <a:picLocks noChangeAspect="1" noChangeArrowheads="1"/>
          </p:cNvPicPr>
          <p:nvPr userDrawn="1"/>
        </p:nvPicPr>
        <p:blipFill>
          <a:blip r:embed="rId15" cstate="print"/>
          <a:srcRect/>
          <a:stretch>
            <a:fillRect/>
          </a:stretch>
        </p:blipFill>
        <p:spPr bwMode="auto">
          <a:xfrm>
            <a:off x="0" y="0"/>
            <a:ext cx="9183688"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6096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cs typeface="Courier New" pitchFamily="49"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100">
                <a:solidFill>
                  <a:schemeClr val="bg1"/>
                </a:solidFill>
                <a:latin typeface="+mn-lt"/>
                <a:cs typeface="Courier New" pitchFamily="49"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100">
                <a:solidFill>
                  <a:schemeClr val="bg1"/>
                </a:solidFill>
                <a:latin typeface="+mn-lt"/>
                <a:cs typeface="Courier New" pitchFamily="49" charset="0"/>
              </a:defRPr>
            </a:lvl1pPr>
          </a:lstStyle>
          <a:p>
            <a:pPr>
              <a:defRPr/>
            </a:pPr>
            <a:fld id="{C610D8D0-DE0D-49CC-A365-809D3A5074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transition spd="slow">
    <p:wedge/>
  </p:transition>
  <p:hf hdr="0" ftr="0" dt="0"/>
  <p:txStyles>
    <p:titleStyle>
      <a:lvl1pPr algn="ctr" rtl="0" eaLnBrk="0" fontAlgn="base" hangingPunct="0">
        <a:spcBef>
          <a:spcPct val="0"/>
        </a:spcBef>
        <a:spcAft>
          <a:spcPct val="0"/>
        </a:spcAft>
        <a:defRPr sz="4000" kern="1200">
          <a:solidFill>
            <a:schemeClr val="tx1"/>
          </a:solidFill>
          <a:latin typeface="+mn-lt"/>
          <a:ea typeface="+mj-ea"/>
          <a:cs typeface="Courier New" pitchFamily="49" charset="0"/>
        </a:defRPr>
      </a:lvl1pPr>
      <a:lvl2pPr algn="ctr" rtl="0" eaLnBrk="0" fontAlgn="base" hangingPunct="0">
        <a:spcBef>
          <a:spcPct val="0"/>
        </a:spcBef>
        <a:spcAft>
          <a:spcPct val="0"/>
        </a:spcAft>
        <a:defRPr sz="4000">
          <a:solidFill>
            <a:schemeClr val="tx1"/>
          </a:solidFill>
          <a:latin typeface="Calibri" pitchFamily="34" charset="0"/>
          <a:cs typeface="Courier New" pitchFamily="49" charset="0"/>
        </a:defRPr>
      </a:lvl2pPr>
      <a:lvl3pPr algn="ctr" rtl="0" eaLnBrk="0" fontAlgn="base" hangingPunct="0">
        <a:spcBef>
          <a:spcPct val="0"/>
        </a:spcBef>
        <a:spcAft>
          <a:spcPct val="0"/>
        </a:spcAft>
        <a:defRPr sz="4000">
          <a:solidFill>
            <a:schemeClr val="tx1"/>
          </a:solidFill>
          <a:latin typeface="Calibri" pitchFamily="34" charset="0"/>
          <a:cs typeface="Courier New" pitchFamily="49" charset="0"/>
        </a:defRPr>
      </a:lvl3pPr>
      <a:lvl4pPr algn="ctr" rtl="0" eaLnBrk="0" fontAlgn="base" hangingPunct="0">
        <a:spcBef>
          <a:spcPct val="0"/>
        </a:spcBef>
        <a:spcAft>
          <a:spcPct val="0"/>
        </a:spcAft>
        <a:defRPr sz="4000">
          <a:solidFill>
            <a:schemeClr val="tx1"/>
          </a:solidFill>
          <a:latin typeface="Calibri" pitchFamily="34" charset="0"/>
          <a:cs typeface="Courier New" pitchFamily="49" charset="0"/>
        </a:defRPr>
      </a:lvl4pPr>
      <a:lvl5pPr algn="ctr" rtl="0" eaLnBrk="0" fontAlgn="base" hangingPunct="0">
        <a:spcBef>
          <a:spcPct val="0"/>
        </a:spcBef>
        <a:spcAft>
          <a:spcPct val="0"/>
        </a:spcAft>
        <a:defRPr sz="4000">
          <a:solidFill>
            <a:schemeClr val="tx1"/>
          </a:solidFill>
          <a:latin typeface="Calibri" pitchFamily="34" charset="0"/>
          <a:cs typeface="Courier New" pitchFamily="49" charset="0"/>
        </a:defRPr>
      </a:lvl5pPr>
      <a:lvl6pPr marL="457200" algn="ctr" rtl="0" fontAlgn="base">
        <a:spcBef>
          <a:spcPct val="0"/>
        </a:spcBef>
        <a:spcAft>
          <a:spcPct val="0"/>
        </a:spcAft>
        <a:defRPr sz="4000">
          <a:solidFill>
            <a:schemeClr val="tx1"/>
          </a:solidFill>
          <a:latin typeface="Calibri" pitchFamily="34" charset="0"/>
          <a:cs typeface="Courier New" pitchFamily="49" charset="0"/>
        </a:defRPr>
      </a:lvl6pPr>
      <a:lvl7pPr marL="914400" algn="ctr" rtl="0" fontAlgn="base">
        <a:spcBef>
          <a:spcPct val="0"/>
        </a:spcBef>
        <a:spcAft>
          <a:spcPct val="0"/>
        </a:spcAft>
        <a:defRPr sz="4000">
          <a:solidFill>
            <a:schemeClr val="tx1"/>
          </a:solidFill>
          <a:latin typeface="Calibri" pitchFamily="34" charset="0"/>
          <a:cs typeface="Courier New" pitchFamily="49" charset="0"/>
        </a:defRPr>
      </a:lvl7pPr>
      <a:lvl8pPr marL="1371600" algn="ctr" rtl="0" fontAlgn="base">
        <a:spcBef>
          <a:spcPct val="0"/>
        </a:spcBef>
        <a:spcAft>
          <a:spcPct val="0"/>
        </a:spcAft>
        <a:defRPr sz="4000">
          <a:solidFill>
            <a:schemeClr val="tx1"/>
          </a:solidFill>
          <a:latin typeface="Calibri" pitchFamily="34" charset="0"/>
          <a:cs typeface="Courier New" pitchFamily="49" charset="0"/>
        </a:defRPr>
      </a:lvl8pPr>
      <a:lvl9pPr marL="1828800" algn="ctr" rtl="0" fontAlgn="base">
        <a:spcBef>
          <a:spcPct val="0"/>
        </a:spcBef>
        <a:spcAft>
          <a:spcPct val="0"/>
        </a:spcAft>
        <a:defRPr sz="4000">
          <a:solidFill>
            <a:schemeClr val="tx1"/>
          </a:solidFill>
          <a:latin typeface="Calibri" pitchFamily="34" charset="0"/>
          <a:cs typeface="Courier New" pitchFamily="49"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Courier New" pitchFamily="49"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Courier New" pitchFamily="49"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Courier New" pitchFamily="49"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Courier New" pitchFamily="49"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Courier New" pitchFamily="49"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5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455E836-9AEC-4253-AA9D-52C7235DB231}" type="slidenum">
              <a:rPr lang="en-US" smtClean="0"/>
              <a:pPr>
                <a:defRPr/>
              </a:pPr>
              <a:t>1</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676401"/>
            <a:ext cx="9144000" cy="5257800"/>
          </a:xfrm>
          <a:prstGeom prst="rect">
            <a:avLst/>
          </a:prstGeom>
        </p:spPr>
      </p:pic>
      <p:sp>
        <p:nvSpPr>
          <p:cNvPr id="7" name="Rectangle 6"/>
          <p:cNvSpPr/>
          <p:nvPr/>
        </p:nvSpPr>
        <p:spPr>
          <a:xfrm>
            <a:off x="152400" y="346592"/>
            <a:ext cx="6096000"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3300"/>
                </a:solidFill>
                <a:effectLst>
                  <a:reflection blurRad="12700" stA="50000" endPos="50000" dist="5000" dir="5400000" sy="-100000" rotWithShape="0"/>
                </a:effectLst>
                <a:latin typeface="Century Gothic" panose="020B0502020202020204" pitchFamily="34" charset="0"/>
              </a:rPr>
              <a:t>Mid-Day-Meal</a:t>
            </a:r>
            <a:r>
              <a:rPr lang="en-US" sz="4000" b="1" cap="all" spc="0" dirty="0" smtClean="0">
                <a:ln w="0"/>
                <a:solidFill>
                  <a:srgbClr val="FF3300"/>
                </a:solidFill>
                <a:effectLst>
                  <a:reflection blurRad="12700" stA="50000" endPos="50000" dist="5000" dir="5400000" sy="-100000" rotWithShape="0"/>
                </a:effectLst>
                <a:latin typeface="Century Gothic" panose="020B0502020202020204" pitchFamily="34" charset="0"/>
              </a:rPr>
              <a:t> SCHEME</a:t>
            </a:r>
          </a:p>
          <a:p>
            <a:pPr algn="ctr"/>
            <a:r>
              <a:rPr lang="en-US" sz="4000" b="1" dirty="0" smtClean="0">
                <a:solidFill>
                  <a:srgbClr val="FF3300"/>
                </a:solidFill>
                <a:effectLst>
                  <a:outerShdw blurRad="38100" dist="38100" dir="2700000" algn="tl">
                    <a:srgbClr val="000000">
                      <a:alpha val="43137"/>
                    </a:srgbClr>
                  </a:outerShdw>
                </a:effectLst>
                <a:latin typeface="Century Gothic" panose="020B0502020202020204" pitchFamily="34" charset="0"/>
              </a:rPr>
              <a:t>In Tripura</a:t>
            </a:r>
          </a:p>
        </p:txBody>
      </p:sp>
      <p:pic>
        <p:nvPicPr>
          <p:cNvPr id="8" name="Picture 2" descr="E:\Logo MDM.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040404" y="76200"/>
            <a:ext cx="1821656" cy="1524000"/>
          </a:xfrm>
          <a:prstGeom prst="rect">
            <a:avLst/>
          </a:prstGeom>
          <a:noFill/>
        </p:spPr>
      </p:pic>
      <p:sp>
        <p:nvSpPr>
          <p:cNvPr id="232454" name="Rectangle 6"/>
          <p:cNvSpPr>
            <a:spLocks noChangeArrowheads="1"/>
          </p:cNvSpPr>
          <p:nvPr/>
        </p:nvSpPr>
        <p:spPr bwMode="auto">
          <a:xfrm>
            <a:off x="0" y="4303455"/>
            <a:ext cx="9144000" cy="2554545"/>
          </a:xfrm>
          <a:prstGeom prst="rect">
            <a:avLst/>
          </a:prstGeom>
          <a:noFill/>
          <a:ln w="9525">
            <a:noFill/>
            <a:miter lim="800000"/>
            <a:headEnd/>
            <a:tailEnd/>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4000" b="1" cap="all" dirty="0" smtClean="0">
                <a:ln w="0"/>
                <a:solidFill>
                  <a:srgbClr val="FF3300"/>
                </a:solidFill>
                <a:effectLst>
                  <a:reflection blurRad="12700" stA="50000" endPos="50000" dist="5000" dir="5400000" sy="-100000" rotWithShape="0"/>
                </a:effectLst>
                <a:latin typeface="Century Gothic" panose="020B0502020202020204" pitchFamily="34" charset="0"/>
              </a:rPr>
              <a:t>Meeting of the </a:t>
            </a:r>
            <a:r>
              <a:rPr lang="en-US" sz="4000" b="1" cap="all" dirty="0" err="1" smtClean="0">
                <a:ln w="0"/>
                <a:solidFill>
                  <a:srgbClr val="FF3300"/>
                </a:solidFill>
                <a:effectLst>
                  <a:reflection blurRad="12700" stA="50000" endPos="50000" dist="5000" dir="5400000" sy="-100000" rotWithShape="0"/>
                </a:effectLst>
                <a:latin typeface="Century Gothic" panose="020B0502020202020204" pitchFamily="34" charset="0"/>
              </a:rPr>
              <a:t>Programme</a:t>
            </a:r>
            <a:r>
              <a:rPr lang="en-US" sz="4000" b="1" cap="all" dirty="0" smtClean="0">
                <a:ln w="0"/>
                <a:solidFill>
                  <a:srgbClr val="FF3300"/>
                </a:solidFill>
                <a:effectLst>
                  <a:reflection blurRad="12700" stA="50000" endPos="50000" dist="5000" dir="5400000" sy="-100000" rotWithShape="0"/>
                </a:effectLst>
                <a:latin typeface="Century Gothic" panose="020B0502020202020204" pitchFamily="34" charset="0"/>
              </a:rPr>
              <a:t> Approval Board : 2018-19</a:t>
            </a:r>
          </a:p>
          <a:p>
            <a:pPr algn="ctr" eaLnBrk="0" hangingPunct="0">
              <a:defRPr/>
            </a:pPr>
            <a:r>
              <a:rPr lang="en-US" sz="4000" b="1" cap="all" dirty="0" smtClean="0">
                <a:ln w="0"/>
                <a:solidFill>
                  <a:srgbClr val="FF3300"/>
                </a:solidFill>
                <a:effectLst>
                  <a:reflection blurRad="12700" stA="50000" endPos="50000" dist="5000" dir="5400000" sy="-100000" rotWithShape="0"/>
                </a:effectLst>
                <a:latin typeface="Century Gothic" panose="020B0502020202020204" pitchFamily="34" charset="0"/>
              </a:rPr>
              <a:t>Of MDMS</a:t>
            </a:r>
          </a:p>
          <a:p>
            <a:pPr algn="ctr" eaLnBrk="0" hangingPunct="0">
              <a:defRPr/>
            </a:pPr>
            <a:r>
              <a:rPr lang="en-US" sz="4000" b="1" cap="all" dirty="0" smtClean="0">
                <a:ln w="0"/>
                <a:solidFill>
                  <a:srgbClr val="FF3300"/>
                </a:solidFill>
                <a:effectLst>
                  <a:reflection blurRad="12700" stA="50000" endPos="50000" dist="5000" dir="5400000" sy="-100000" rotWithShape="0"/>
                </a:effectLst>
                <a:latin typeface="Century Gothic" panose="020B0502020202020204" pitchFamily="34" charset="0"/>
              </a:rPr>
              <a:t>Date – 23.05.2018</a:t>
            </a:r>
            <a:endParaRPr lang="en-US" sz="4000" b="1" cap="all" dirty="0">
              <a:ln w="0"/>
              <a:solidFill>
                <a:srgbClr val="FF3300"/>
              </a:solidFill>
              <a:effectLst>
                <a:reflection blurRad="12700" stA="50000" endPos="50000" dist="5000" dir="5400000" sy="-100000" rotWithShape="0"/>
              </a:effectLst>
              <a:latin typeface="Century Gothic" panose="020B0502020202020204" pitchFamily="34" charset="0"/>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10</a:t>
            </a:fld>
            <a:endParaRPr lang="en-US"/>
          </a:p>
        </p:txBody>
      </p:sp>
      <p:sp>
        <p:nvSpPr>
          <p:cNvPr id="5" name="TextBox 4"/>
          <p:cNvSpPr txBox="1"/>
          <p:nvPr/>
        </p:nvSpPr>
        <p:spPr>
          <a:xfrm>
            <a:off x="152400" y="914400"/>
            <a:ext cx="8763000"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3. Average Attendance of Children: </a:t>
            </a:r>
            <a:endParaRPr lang="en-US" sz="2800" b="1" dirty="0">
              <a:solidFill>
                <a:srgbClr val="C00000"/>
              </a:solidFill>
              <a:latin typeface="Arial" pitchFamily="34" charset="0"/>
              <a:cs typeface="Arial" pitchFamily="34" charset="0"/>
            </a:endParaRPr>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sp>
        <p:nvSpPr>
          <p:cNvPr id="8" name="TextBox 7"/>
          <p:cNvSpPr txBox="1"/>
          <p:nvPr/>
        </p:nvSpPr>
        <p:spPr>
          <a:xfrm>
            <a:off x="228600" y="6336268"/>
            <a:ext cx="2286000" cy="369332"/>
          </a:xfrm>
          <a:prstGeom prst="rect">
            <a:avLst/>
          </a:prstGeom>
          <a:noFill/>
        </p:spPr>
        <p:txBody>
          <a:bodyPr wrap="square" rtlCol="0">
            <a:spAutoFit/>
          </a:bodyPr>
          <a:lstStyle/>
          <a:p>
            <a:r>
              <a:rPr lang="en-US" b="1" dirty="0" smtClean="0">
                <a:solidFill>
                  <a:srgbClr val="FF3300"/>
                </a:solidFill>
                <a:latin typeface="Arial" pitchFamily="34" charset="0"/>
                <a:cs typeface="Arial" pitchFamily="34" charset="0"/>
              </a:rPr>
              <a:t>*Source MDM-MIS</a:t>
            </a:r>
            <a:endParaRPr lang="en-US" b="1" dirty="0">
              <a:solidFill>
                <a:srgbClr val="FF3300"/>
              </a:solidFill>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 xmlns:p14="http://schemas.microsoft.com/office/powerpoint/2010/main" val="968044144"/>
              </p:ext>
            </p:extLst>
          </p:nvPr>
        </p:nvGraphicFramePr>
        <p:xfrm>
          <a:off x="304801" y="3040380"/>
          <a:ext cx="8534399" cy="2827020"/>
        </p:xfrm>
        <a:graphic>
          <a:graphicData uri="http://schemas.openxmlformats.org/drawingml/2006/table">
            <a:tbl>
              <a:tblPr/>
              <a:tblGrid>
                <a:gridCol w="1523999"/>
                <a:gridCol w="1447800"/>
                <a:gridCol w="1752600"/>
                <a:gridCol w="1600200"/>
                <a:gridCol w="2209800"/>
              </a:tblGrid>
              <a:tr h="647700">
                <a:tc rowSpan="2">
                  <a:txBody>
                    <a:bodyPr/>
                    <a:lstStyle/>
                    <a:p>
                      <a:pPr marL="0" marR="0" algn="ctr">
                        <a:spcBef>
                          <a:spcPts val="0"/>
                        </a:spcBef>
                        <a:spcAft>
                          <a:spcPts val="0"/>
                        </a:spcAft>
                      </a:pPr>
                      <a:endParaRPr lang="en-US" sz="2800" b="1" kern="1200" dirty="0" smtClean="0">
                        <a:solidFill>
                          <a:srgbClr val="0000FF"/>
                        </a:solidFill>
                        <a:latin typeface="Arial" pitchFamily="34" charset="0"/>
                        <a:ea typeface="Times New Roman"/>
                        <a:cs typeface="Arial" pitchFamily="34" charset="0"/>
                      </a:endParaRPr>
                    </a:p>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Stage</a:t>
                      </a:r>
                      <a:endParaRPr lang="en-US" sz="2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2800" b="1" kern="1200" dirty="0">
                          <a:solidFill>
                            <a:srgbClr val="0000FF"/>
                          </a:solidFill>
                          <a:latin typeface="Arial" pitchFamily="34" charset="0"/>
                          <a:ea typeface="Times New Roman"/>
                          <a:cs typeface="Arial" pitchFamily="34" charset="0"/>
                        </a:rPr>
                        <a:t>Average Attendance</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2014-15</a:t>
                      </a:r>
                      <a:endParaRPr lang="en-US" sz="2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2015-16</a:t>
                      </a:r>
                      <a:endParaRPr lang="en-US" sz="2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2016-17</a:t>
                      </a:r>
                      <a:endParaRPr lang="en-US" sz="2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2017-18</a:t>
                      </a:r>
                      <a:endParaRPr lang="en-US" sz="2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8180">
                <a:tc>
                  <a:txBody>
                    <a:bodyPr/>
                    <a:lstStyle/>
                    <a:p>
                      <a:pPr marL="0" marR="0" algn="ctr">
                        <a:spcBef>
                          <a:spcPts val="0"/>
                        </a:spcBef>
                        <a:spcAft>
                          <a:spcPts val="0"/>
                        </a:spcAft>
                      </a:pPr>
                      <a:r>
                        <a:rPr lang="en-US" sz="2800" b="1" kern="1200" dirty="0">
                          <a:solidFill>
                            <a:srgbClr val="0000FF"/>
                          </a:solidFill>
                          <a:latin typeface="Arial" pitchFamily="34" charset="0"/>
                          <a:ea typeface="Times New Roman"/>
                          <a:cs typeface="Arial" pitchFamily="34" charset="0"/>
                        </a:rPr>
                        <a:t>Primary</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69.19%</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77.05%</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77.13%</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77.46%</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700">
                <a:tc>
                  <a:txBody>
                    <a:bodyPr/>
                    <a:lstStyle/>
                    <a:p>
                      <a:pPr marL="0" marR="0" algn="ctr">
                        <a:spcBef>
                          <a:spcPts val="0"/>
                        </a:spcBef>
                        <a:spcAft>
                          <a:spcPts val="0"/>
                        </a:spcAft>
                      </a:pPr>
                      <a:r>
                        <a:rPr lang="en-US" sz="2800" b="1" kern="1200" dirty="0">
                          <a:solidFill>
                            <a:srgbClr val="0000FF"/>
                          </a:solidFill>
                          <a:latin typeface="Arial" pitchFamily="34" charset="0"/>
                          <a:ea typeface="Times New Roman"/>
                          <a:cs typeface="Arial" pitchFamily="34" charset="0"/>
                        </a:rPr>
                        <a:t>Upper Primary</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63.75%</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70.14%</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68.48%</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kern="1200" dirty="0" smtClean="0">
                          <a:solidFill>
                            <a:srgbClr val="0000FF"/>
                          </a:solidFill>
                          <a:latin typeface="Arial" pitchFamily="34" charset="0"/>
                          <a:ea typeface="Times New Roman"/>
                          <a:cs typeface="Arial" pitchFamily="34" charset="0"/>
                        </a:rPr>
                        <a:t>71.38%</a:t>
                      </a:r>
                      <a:endParaRPr lang="en-US" sz="2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TextBox 11"/>
          <p:cNvSpPr txBox="1"/>
          <p:nvPr/>
        </p:nvSpPr>
        <p:spPr>
          <a:xfrm>
            <a:off x="228600" y="1434405"/>
            <a:ext cx="8686800" cy="1384995"/>
          </a:xfrm>
          <a:prstGeom prst="rect">
            <a:avLst/>
          </a:prstGeom>
          <a:noFill/>
        </p:spPr>
        <p:txBody>
          <a:bodyPr wrap="square" rtlCol="0">
            <a:spAutoFit/>
          </a:bodyPr>
          <a:lstStyle/>
          <a:p>
            <a:pPr algn="just"/>
            <a:r>
              <a:rPr lang="en-US" sz="2800" dirty="0" smtClean="0">
                <a:solidFill>
                  <a:srgbClr val="0000FF"/>
                </a:solidFill>
                <a:latin typeface="Arial" pitchFamily="34" charset="0"/>
                <a:cs typeface="Arial" pitchFamily="34" charset="0"/>
              </a:rPr>
              <a:t>The average attendance rate of children in the schools is gradually increasing. A comparison regarding average attendance rate is given below:</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11</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sp>
        <p:nvSpPr>
          <p:cNvPr id="13" name="TextBox 12"/>
          <p:cNvSpPr txBox="1"/>
          <p:nvPr/>
        </p:nvSpPr>
        <p:spPr>
          <a:xfrm>
            <a:off x="304800" y="838200"/>
            <a:ext cx="8686800" cy="400110"/>
          </a:xfrm>
          <a:prstGeom prst="rect">
            <a:avLst/>
          </a:prstGeom>
          <a:noFill/>
        </p:spPr>
        <p:txBody>
          <a:bodyPr wrap="square" rtlCol="0">
            <a:spAutoFit/>
          </a:bodyPr>
          <a:lstStyle/>
          <a:p>
            <a:r>
              <a:rPr lang="en-US" sz="2000" b="1" dirty="0" smtClean="0">
                <a:solidFill>
                  <a:srgbClr val="000099"/>
                </a:solidFill>
                <a:latin typeface="Arial" pitchFamily="34" charset="0"/>
                <a:cs typeface="Arial" pitchFamily="34" charset="0"/>
              </a:rPr>
              <a:t>Year Wise Increasing Trend of  Average Attendance Rate :  </a:t>
            </a:r>
            <a:endParaRPr lang="en-US" sz="2000" b="1" dirty="0">
              <a:solidFill>
                <a:srgbClr val="000099"/>
              </a:solidFill>
              <a:latin typeface="Arial" pitchFamily="34" charset="0"/>
              <a:cs typeface="Arial" pitchFamily="34" charset="0"/>
            </a:endParaRPr>
          </a:p>
        </p:txBody>
      </p:sp>
      <p:graphicFrame>
        <p:nvGraphicFramePr>
          <p:cNvPr id="11" name="Chart 10"/>
          <p:cNvGraphicFramePr/>
          <p:nvPr/>
        </p:nvGraphicFramePr>
        <p:xfrm>
          <a:off x="152400" y="1447800"/>
          <a:ext cx="8382000" cy="5029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838201"/>
            <a:ext cx="7315200" cy="609600"/>
          </a:xfrm>
        </p:spPr>
        <p:txBody>
          <a:bodyPr/>
          <a:lstStyle/>
          <a:p>
            <a:pPr algn="l" eaLnBrk="1" hangingPunct="1"/>
            <a:r>
              <a:rPr lang="en-US" sz="2800" b="1" dirty="0" smtClean="0">
                <a:solidFill>
                  <a:srgbClr val="C00000"/>
                </a:solidFill>
                <a:latin typeface="Arial" pitchFamily="34" charset="0"/>
                <a:cs typeface="Arial" pitchFamily="34" charset="0"/>
              </a:rPr>
              <a:t>4. Menu &amp; Cost Norms</a:t>
            </a:r>
          </a:p>
        </p:txBody>
      </p:sp>
      <p:sp>
        <p:nvSpPr>
          <p:cNvPr id="203779" name="Rectangle 3"/>
          <p:cNvSpPr>
            <a:spLocks noGrp="1" noChangeArrowheads="1"/>
          </p:cNvSpPr>
          <p:nvPr>
            <p:ph idx="1"/>
          </p:nvPr>
        </p:nvSpPr>
        <p:spPr>
          <a:xfrm>
            <a:off x="228600" y="1524000"/>
            <a:ext cx="8458200" cy="5029200"/>
          </a:xfrm>
        </p:spPr>
        <p:txBody>
          <a:bodyPr rtlCol="0">
            <a:normAutofit fontScale="77500" lnSpcReduction="20000"/>
          </a:bodyPr>
          <a:lstStyle/>
          <a:p>
            <a:pPr marL="274320" indent="-274320" eaLnBrk="1" fontAlgn="auto" hangingPunct="1">
              <a:lnSpc>
                <a:spcPct val="80000"/>
              </a:lnSpc>
              <a:spcAft>
                <a:spcPts val="0"/>
              </a:spcAft>
              <a:buFont typeface="Wingdings" pitchFamily="2" charset="2"/>
              <a:buNone/>
              <a:defRPr/>
            </a:pPr>
            <a:r>
              <a:rPr lang="en-US" sz="2600" b="1" dirty="0" smtClean="0">
                <a:solidFill>
                  <a:srgbClr val="000099"/>
                </a:solidFill>
                <a:latin typeface="Arial" pitchFamily="34" charset="0"/>
                <a:cs typeface="Arial" pitchFamily="34" charset="0"/>
              </a:rPr>
              <a:t>Weekly Uniform Menu </a:t>
            </a:r>
            <a:r>
              <a:rPr lang="en-US" sz="2600" b="1" dirty="0" err="1" smtClean="0">
                <a:solidFill>
                  <a:srgbClr val="000099"/>
                </a:solidFill>
                <a:latin typeface="Arial" pitchFamily="34" charset="0"/>
                <a:cs typeface="Arial" pitchFamily="34" charset="0"/>
              </a:rPr>
              <a:t>w.e.f</a:t>
            </a:r>
            <a:r>
              <a:rPr lang="en-US" sz="2600" b="1" dirty="0" smtClean="0">
                <a:solidFill>
                  <a:srgbClr val="000099"/>
                </a:solidFill>
                <a:latin typeface="Arial" pitchFamily="34" charset="0"/>
                <a:cs typeface="Arial" pitchFamily="34" charset="0"/>
              </a:rPr>
              <a:t>. 13</a:t>
            </a:r>
            <a:r>
              <a:rPr lang="en-US" sz="2600" b="1" baseline="30000" dirty="0" smtClean="0">
                <a:solidFill>
                  <a:srgbClr val="000099"/>
                </a:solidFill>
                <a:latin typeface="Arial" pitchFamily="34" charset="0"/>
                <a:cs typeface="Arial" pitchFamily="34" charset="0"/>
              </a:rPr>
              <a:t>th</a:t>
            </a:r>
            <a:r>
              <a:rPr lang="en-US" sz="2600" b="1" dirty="0" smtClean="0">
                <a:solidFill>
                  <a:srgbClr val="000099"/>
                </a:solidFill>
                <a:latin typeface="Arial" pitchFamily="34" charset="0"/>
                <a:cs typeface="Arial" pitchFamily="34" charset="0"/>
              </a:rPr>
              <a:t> June 2011</a:t>
            </a:r>
            <a:r>
              <a:rPr lang="en-US" b="1" dirty="0" smtClean="0">
                <a:solidFill>
                  <a:srgbClr val="0000FF"/>
                </a:solidFill>
                <a:latin typeface="Arial" pitchFamily="34" charset="0"/>
                <a:cs typeface="Arial" pitchFamily="34" charset="0"/>
              </a:rPr>
              <a:t>.</a:t>
            </a:r>
          </a:p>
          <a:p>
            <a:pPr marL="274320" indent="-274320" eaLnBrk="1" fontAlgn="auto" hangingPunct="1">
              <a:lnSpc>
                <a:spcPct val="80000"/>
              </a:lnSpc>
              <a:spcAft>
                <a:spcPts val="0"/>
              </a:spcAft>
              <a:buFont typeface="Wingdings" pitchFamily="2" charset="2"/>
              <a:buNone/>
              <a:defRPr/>
            </a:pPr>
            <a:endParaRPr lang="en-US" sz="2300" b="1" dirty="0" smtClean="0">
              <a:solidFill>
                <a:srgbClr val="0000FF"/>
              </a:solidFill>
              <a:latin typeface="Arial" pitchFamily="34" charset="0"/>
              <a:cs typeface="Arial" pitchFamily="34" charset="0"/>
            </a:endParaRP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Monday   		:  </a:t>
            </a:r>
            <a:r>
              <a:rPr lang="en-US" sz="2200" b="1" dirty="0" err="1" smtClean="0">
                <a:solidFill>
                  <a:srgbClr val="000099"/>
                </a:solidFill>
                <a:latin typeface="Arial" pitchFamily="34" charset="0"/>
                <a:cs typeface="Arial" pitchFamily="34" charset="0"/>
              </a:rPr>
              <a:t>Khichudi</a:t>
            </a:r>
            <a:endParaRPr lang="en-US" sz="2200" b="1" dirty="0" smtClean="0">
              <a:solidFill>
                <a:srgbClr val="000099"/>
              </a:solidFill>
              <a:latin typeface="Arial" pitchFamily="34" charset="0"/>
              <a:cs typeface="Arial" pitchFamily="34" charset="0"/>
            </a:endParaRP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Tuesday		:  Rice and Egg curry</a:t>
            </a: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Wednesday		:  Rice &amp; Veg. curry</a:t>
            </a: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Thursday		:  Rice and Egg curry</a:t>
            </a: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Friday		:  Rice &amp; Veg. curry</a:t>
            </a:r>
          </a:p>
          <a:p>
            <a:pPr marL="274320" indent="-274320" eaLnBrk="1" fontAlgn="auto" hangingPunct="1">
              <a:lnSpc>
                <a:spcPct val="80000"/>
              </a:lnSpc>
              <a:spcAft>
                <a:spcPts val="0"/>
              </a:spcAft>
              <a:buClr>
                <a:srgbClr val="C00000"/>
              </a:buClr>
              <a:buFont typeface="Wingdings" pitchFamily="2" charset="2"/>
              <a:buChar char="Ø"/>
              <a:defRPr/>
            </a:pPr>
            <a:r>
              <a:rPr lang="en-US" sz="2200" b="1" dirty="0" smtClean="0">
                <a:solidFill>
                  <a:srgbClr val="000099"/>
                </a:solidFill>
                <a:latin typeface="Arial" pitchFamily="34" charset="0"/>
                <a:cs typeface="Arial" pitchFamily="34" charset="0"/>
              </a:rPr>
              <a:t>Saturday  		: (</a:t>
            </a:r>
            <a:r>
              <a:rPr lang="en-US" sz="2200" b="1" dirty="0" err="1" smtClean="0">
                <a:solidFill>
                  <a:srgbClr val="000099"/>
                </a:solidFill>
                <a:latin typeface="Arial" pitchFamily="34" charset="0"/>
                <a:cs typeface="Arial" pitchFamily="34" charset="0"/>
              </a:rPr>
              <a:t>Payesh</a:t>
            </a:r>
            <a:r>
              <a:rPr lang="en-US" sz="2200" b="1" dirty="0" smtClean="0">
                <a:solidFill>
                  <a:srgbClr val="000099"/>
                </a:solidFill>
                <a:latin typeface="Arial" pitchFamily="34" charset="0"/>
                <a:cs typeface="Arial" pitchFamily="34" charset="0"/>
              </a:rPr>
              <a:t> /</a:t>
            </a:r>
            <a:r>
              <a:rPr lang="en-US" sz="2200" b="1" dirty="0" err="1" smtClean="0">
                <a:solidFill>
                  <a:srgbClr val="000099"/>
                </a:solidFill>
                <a:latin typeface="Arial" pitchFamily="34" charset="0"/>
                <a:cs typeface="Arial" pitchFamily="34" charset="0"/>
              </a:rPr>
              <a:t>Khichudi</a:t>
            </a:r>
            <a:r>
              <a:rPr lang="en-US" sz="2200" b="1" dirty="0" smtClean="0">
                <a:solidFill>
                  <a:srgbClr val="000099"/>
                </a:solidFill>
                <a:latin typeface="Arial" pitchFamily="34" charset="0"/>
                <a:cs typeface="Arial" pitchFamily="34" charset="0"/>
              </a:rPr>
              <a:t> /</a:t>
            </a:r>
            <a:r>
              <a:rPr lang="en-US" sz="2200" b="1" dirty="0" err="1" smtClean="0">
                <a:solidFill>
                  <a:srgbClr val="000099"/>
                </a:solidFill>
                <a:latin typeface="Arial" pitchFamily="34" charset="0"/>
                <a:cs typeface="Arial" pitchFamily="34" charset="0"/>
              </a:rPr>
              <a:t>Rice&amp;Veg</a:t>
            </a:r>
            <a:r>
              <a:rPr lang="en-US" sz="2200" b="1" dirty="0" smtClean="0">
                <a:solidFill>
                  <a:srgbClr val="000099"/>
                </a:solidFill>
                <a:latin typeface="Arial" pitchFamily="34" charset="0"/>
                <a:cs typeface="Arial" pitchFamily="34" charset="0"/>
              </a:rPr>
              <a:t>.)</a:t>
            </a:r>
          </a:p>
          <a:p>
            <a:pPr marL="274320" indent="-274320" eaLnBrk="1" fontAlgn="auto" hangingPunct="1">
              <a:lnSpc>
                <a:spcPct val="80000"/>
              </a:lnSpc>
              <a:spcAft>
                <a:spcPts val="0"/>
              </a:spcAft>
              <a:buClr>
                <a:srgbClr val="C00000"/>
              </a:buClr>
              <a:buFont typeface="Wingdings" pitchFamily="2" charset="2"/>
              <a:buChar char="Ø"/>
              <a:defRPr/>
            </a:pPr>
            <a:endParaRPr lang="en-US" sz="2200" b="1" dirty="0" smtClean="0">
              <a:solidFill>
                <a:srgbClr val="0000FF"/>
              </a:solidFill>
              <a:latin typeface="Arial" pitchFamily="34" charset="0"/>
              <a:cs typeface="Arial" pitchFamily="34" charset="0"/>
            </a:endParaRPr>
          </a:p>
          <a:p>
            <a:pPr marL="274320" indent="-274320" eaLnBrk="1" fontAlgn="auto" hangingPunct="1">
              <a:lnSpc>
                <a:spcPct val="80000"/>
              </a:lnSpc>
              <a:spcAft>
                <a:spcPts val="0"/>
              </a:spcAft>
              <a:buClr>
                <a:srgbClr val="C00000"/>
              </a:buClr>
              <a:buNone/>
              <a:defRPr/>
            </a:pPr>
            <a:endParaRPr lang="en-US" sz="1500" b="1" dirty="0" smtClean="0">
              <a:solidFill>
                <a:srgbClr val="0000FF"/>
              </a:solidFill>
              <a:latin typeface="Arial" pitchFamily="34" charset="0"/>
              <a:cs typeface="Arial" pitchFamily="34" charset="0"/>
            </a:endParaRPr>
          </a:p>
          <a:p>
            <a:pPr marL="274320" indent="-274320" eaLnBrk="1" fontAlgn="auto" hangingPunct="1">
              <a:lnSpc>
                <a:spcPct val="80000"/>
              </a:lnSpc>
              <a:spcAft>
                <a:spcPts val="0"/>
              </a:spcAft>
              <a:buFont typeface="Wingdings 2" pitchFamily="18" charset="2"/>
              <a:buNone/>
              <a:defRPr/>
            </a:pPr>
            <a:r>
              <a:rPr lang="en-US" sz="2600" b="1" dirty="0" smtClean="0">
                <a:solidFill>
                  <a:srgbClr val="000099"/>
                </a:solidFill>
                <a:latin typeface="Arial" pitchFamily="34" charset="0"/>
                <a:cs typeface="Arial" pitchFamily="34" charset="0"/>
              </a:rPr>
              <a:t>Cost Norms </a:t>
            </a:r>
            <a:r>
              <a:rPr lang="en-US" sz="2600" b="1" dirty="0" err="1" smtClean="0">
                <a:solidFill>
                  <a:srgbClr val="000099"/>
                </a:solidFill>
                <a:latin typeface="Arial" pitchFamily="34" charset="0"/>
                <a:cs typeface="Arial" pitchFamily="34" charset="0"/>
              </a:rPr>
              <a:t>w.e.f</a:t>
            </a:r>
            <a:r>
              <a:rPr lang="en-US" sz="2600" b="1" dirty="0" smtClean="0">
                <a:solidFill>
                  <a:srgbClr val="000099"/>
                </a:solidFill>
                <a:latin typeface="Arial" pitchFamily="34" charset="0"/>
                <a:cs typeface="Arial" pitchFamily="34" charset="0"/>
              </a:rPr>
              <a:t>. 1</a:t>
            </a:r>
            <a:r>
              <a:rPr lang="en-US" sz="2600" b="1" baseline="30000" dirty="0" smtClean="0">
                <a:solidFill>
                  <a:srgbClr val="000099"/>
                </a:solidFill>
                <a:latin typeface="Arial" pitchFamily="34" charset="0"/>
                <a:cs typeface="Arial" pitchFamily="34" charset="0"/>
              </a:rPr>
              <a:t>st</a:t>
            </a:r>
            <a:r>
              <a:rPr lang="en-US" sz="2600" b="1" dirty="0" smtClean="0">
                <a:solidFill>
                  <a:srgbClr val="000099"/>
                </a:solidFill>
                <a:latin typeface="Arial" pitchFamily="34" charset="0"/>
                <a:cs typeface="Arial" pitchFamily="34" charset="0"/>
              </a:rPr>
              <a:t> July 2016:</a:t>
            </a:r>
          </a:p>
          <a:p>
            <a:pPr marL="274320" indent="-274320" eaLnBrk="1" fontAlgn="auto" hangingPunct="1">
              <a:lnSpc>
                <a:spcPct val="80000"/>
              </a:lnSpc>
              <a:spcAft>
                <a:spcPts val="0"/>
              </a:spcAft>
              <a:buFont typeface="Wingdings 2" pitchFamily="18" charset="2"/>
              <a:buNone/>
              <a:defRPr/>
            </a:pPr>
            <a:endParaRPr lang="en-US" sz="1100" b="1" dirty="0" smtClean="0">
              <a:solidFill>
                <a:srgbClr val="000099"/>
              </a:solidFill>
              <a:latin typeface="Arial" pitchFamily="34" charset="0"/>
              <a:cs typeface="Arial" pitchFamily="34" charset="0"/>
            </a:endParaRPr>
          </a:p>
          <a:p>
            <a:pPr marL="514350" indent="-514350" eaLnBrk="1" fontAlgn="auto" hangingPunct="1">
              <a:lnSpc>
                <a:spcPct val="80000"/>
              </a:lnSpc>
              <a:spcAft>
                <a:spcPts val="0"/>
              </a:spcAft>
              <a:buNone/>
              <a:defRPr/>
            </a:pPr>
            <a:r>
              <a:rPr lang="en-US" sz="2600" b="1" dirty="0" smtClean="0">
                <a:solidFill>
                  <a:srgbClr val="000099"/>
                </a:solidFill>
                <a:latin typeface="Arial" pitchFamily="34" charset="0"/>
                <a:cs typeface="Arial" pitchFamily="34" charset="0"/>
              </a:rPr>
              <a:t>A. </a:t>
            </a:r>
            <a:r>
              <a:rPr lang="en-US" sz="2600" b="1" u="sng" dirty="0" smtClean="0">
                <a:solidFill>
                  <a:srgbClr val="000099"/>
                </a:solidFill>
                <a:latin typeface="Arial" pitchFamily="34" charset="0"/>
                <a:cs typeface="Arial" pitchFamily="34" charset="0"/>
              </a:rPr>
              <a:t>Primary</a:t>
            </a:r>
          </a:p>
          <a:p>
            <a:pPr marL="514350" indent="-514350" eaLnBrk="1" fontAlgn="auto" hangingPunct="1">
              <a:lnSpc>
                <a:spcPct val="80000"/>
              </a:lnSpc>
              <a:spcAft>
                <a:spcPts val="0"/>
              </a:spcAft>
              <a:buNone/>
              <a:defRPr/>
            </a:pPr>
            <a:endParaRPr lang="en-US" sz="1100" b="1" u="sng" dirty="0" smtClean="0">
              <a:solidFill>
                <a:srgbClr val="C00000"/>
              </a:solidFill>
              <a:latin typeface="Arial" pitchFamily="34" charset="0"/>
              <a:cs typeface="Arial" pitchFamily="34" charset="0"/>
            </a:endParaRP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Total cost norms: Rs.4.22 per child per day.</a:t>
            </a: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Govt. of India’s assistance : Rs. 3.72 &amp; State share:Rs.0.50.</a:t>
            </a: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Rice 100 </a:t>
            </a:r>
            <a:r>
              <a:rPr lang="en-US" sz="2200" dirty="0" err="1" smtClean="0">
                <a:solidFill>
                  <a:srgbClr val="0000FF"/>
                </a:solidFill>
                <a:latin typeface="Arial" pitchFamily="34" charset="0"/>
                <a:cs typeface="Arial" pitchFamily="34" charset="0"/>
              </a:rPr>
              <a:t>gms</a:t>
            </a:r>
            <a:r>
              <a:rPr lang="en-US" sz="2200" dirty="0" smtClean="0">
                <a:solidFill>
                  <a:srgbClr val="0000FF"/>
                </a:solidFill>
                <a:latin typeface="Arial" pitchFamily="34" charset="0"/>
                <a:cs typeface="Arial" pitchFamily="34" charset="0"/>
              </a:rPr>
              <a:t>.</a:t>
            </a:r>
          </a:p>
          <a:p>
            <a:pPr marL="274320" indent="-274320" eaLnBrk="1" fontAlgn="auto" hangingPunct="1">
              <a:lnSpc>
                <a:spcPct val="80000"/>
              </a:lnSpc>
              <a:spcAft>
                <a:spcPts val="0"/>
              </a:spcAft>
              <a:buClr>
                <a:srgbClr val="C00000"/>
              </a:buClr>
              <a:buFont typeface="Wingdings" pitchFamily="2" charset="2"/>
              <a:buChar char="Ø"/>
              <a:defRPr/>
            </a:pPr>
            <a:endParaRPr lang="en-US" sz="2200" dirty="0" smtClean="0">
              <a:solidFill>
                <a:srgbClr val="0000FF"/>
              </a:solidFill>
              <a:latin typeface="Arial" pitchFamily="34" charset="0"/>
              <a:cs typeface="Arial" pitchFamily="34" charset="0"/>
            </a:endParaRPr>
          </a:p>
          <a:p>
            <a:pPr marL="274320" indent="-274320" eaLnBrk="1" fontAlgn="auto" hangingPunct="1">
              <a:lnSpc>
                <a:spcPct val="80000"/>
              </a:lnSpc>
              <a:spcAft>
                <a:spcPts val="0"/>
              </a:spcAft>
              <a:buFont typeface="Wingdings" pitchFamily="2" charset="2"/>
              <a:buNone/>
              <a:defRPr/>
            </a:pPr>
            <a:r>
              <a:rPr lang="en-US" sz="2600" b="1" dirty="0" smtClean="0">
                <a:solidFill>
                  <a:srgbClr val="000099"/>
                </a:solidFill>
                <a:latin typeface="Arial" pitchFamily="34" charset="0"/>
                <a:cs typeface="Arial" pitchFamily="34" charset="0"/>
              </a:rPr>
              <a:t>B. </a:t>
            </a:r>
            <a:r>
              <a:rPr lang="en-US" sz="2600" b="1" u="sng" dirty="0" smtClean="0">
                <a:solidFill>
                  <a:srgbClr val="000099"/>
                </a:solidFill>
                <a:latin typeface="Arial" pitchFamily="34" charset="0"/>
                <a:cs typeface="Arial" pitchFamily="34" charset="0"/>
              </a:rPr>
              <a:t>Upper Primary</a:t>
            </a:r>
          </a:p>
          <a:p>
            <a:pPr marL="274320" indent="-274320" eaLnBrk="1" fontAlgn="auto" hangingPunct="1">
              <a:lnSpc>
                <a:spcPct val="80000"/>
              </a:lnSpc>
              <a:spcAft>
                <a:spcPts val="0"/>
              </a:spcAft>
              <a:buFont typeface="Wingdings" pitchFamily="2" charset="2"/>
              <a:buNone/>
              <a:defRPr/>
            </a:pPr>
            <a:endParaRPr lang="en-US" sz="1200" b="1" u="sng" dirty="0" smtClean="0">
              <a:solidFill>
                <a:srgbClr val="C00000"/>
              </a:solidFill>
              <a:latin typeface="Arial" pitchFamily="34" charset="0"/>
              <a:cs typeface="Arial" pitchFamily="34" charset="0"/>
            </a:endParaRP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Total cost norms : Rs. 6.18 per child per day.</a:t>
            </a: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Govt. of India’s assistance : Rs. 5.56 &amp; State share: Rs. 0.62.</a:t>
            </a:r>
          </a:p>
          <a:p>
            <a:pPr marL="274320" indent="-274320" eaLnBrk="1" fontAlgn="auto" hangingPunct="1">
              <a:lnSpc>
                <a:spcPct val="80000"/>
              </a:lnSpc>
              <a:spcAft>
                <a:spcPts val="0"/>
              </a:spcAft>
              <a:buClr>
                <a:srgbClr val="C00000"/>
              </a:buClr>
              <a:buFont typeface="Wingdings" pitchFamily="2" charset="2"/>
              <a:buChar char="Ø"/>
              <a:defRPr/>
            </a:pPr>
            <a:r>
              <a:rPr lang="en-US" sz="2200" dirty="0" smtClean="0">
                <a:solidFill>
                  <a:srgbClr val="0000FF"/>
                </a:solidFill>
                <a:latin typeface="Arial" pitchFamily="34" charset="0"/>
                <a:cs typeface="Arial" pitchFamily="34" charset="0"/>
              </a:rPr>
              <a:t>Rice 150 </a:t>
            </a:r>
            <a:r>
              <a:rPr lang="en-US" sz="2200" dirty="0" err="1" smtClean="0">
                <a:solidFill>
                  <a:srgbClr val="0000FF"/>
                </a:solidFill>
                <a:latin typeface="Arial" pitchFamily="34" charset="0"/>
                <a:cs typeface="Arial" pitchFamily="34" charset="0"/>
              </a:rPr>
              <a:t>gms</a:t>
            </a:r>
            <a:r>
              <a:rPr lang="en-US" sz="2200" dirty="0" smtClean="0">
                <a:solidFill>
                  <a:srgbClr val="0000FF"/>
                </a:solidFill>
                <a:latin typeface="Arial" pitchFamily="34" charset="0"/>
                <a:cs typeface="Arial" pitchFamily="34" charset="0"/>
              </a:rPr>
              <a:t>.</a:t>
            </a:r>
          </a:p>
        </p:txBody>
      </p:sp>
      <p:sp>
        <p:nvSpPr>
          <p:cNvPr id="6" name="Slide Number Placeholder 5"/>
          <p:cNvSpPr>
            <a:spLocks noGrp="1"/>
          </p:cNvSpPr>
          <p:nvPr>
            <p:ph type="sldNum" sz="quarter" idx="12"/>
          </p:nvPr>
        </p:nvSpPr>
        <p:spPr/>
        <p:txBody>
          <a:bodyPr/>
          <a:lstStyle/>
          <a:p>
            <a:pPr>
              <a:defRPr/>
            </a:pPr>
            <a:fld id="{337449DD-61FE-41B6-87CF-EF3F9106C809}" type="slidenum">
              <a:rPr lang="en-US" smtClean="0"/>
              <a:pPr>
                <a:defRPr/>
              </a:pPr>
              <a:t>12</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pic>
        <p:nvPicPr>
          <p:cNvPr id="1027" name="Picture 3" descr="C:\Users\Susanta\Desktop\MDM Photo for Delhi AWP\IMG_20160223_130820.jpg"/>
          <p:cNvPicPr>
            <a:picLocks noChangeAspect="1" noChangeArrowheads="1"/>
          </p:cNvPicPr>
          <p:nvPr/>
        </p:nvPicPr>
        <p:blipFill>
          <a:blip r:embed="rId3" cstate="print"/>
          <a:srcRect/>
          <a:stretch>
            <a:fillRect/>
          </a:stretch>
        </p:blipFill>
        <p:spPr bwMode="auto">
          <a:xfrm>
            <a:off x="7086600" y="990600"/>
            <a:ext cx="1714500" cy="2286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094E1F-1BD6-4431-B988-D77E69C03643}" type="slidenum">
              <a:rPr lang="en-US" smtClean="0"/>
              <a:pPr>
                <a:defRPr/>
              </a:pPr>
              <a:t>13</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7" name="TextBox 6"/>
          <p:cNvSpPr txBox="1"/>
          <p:nvPr/>
        </p:nvSpPr>
        <p:spPr>
          <a:xfrm>
            <a:off x="152400" y="1333649"/>
            <a:ext cx="8534400" cy="3924151"/>
          </a:xfrm>
          <a:prstGeom prst="rect">
            <a:avLst/>
          </a:prstGeom>
          <a:noFill/>
        </p:spPr>
        <p:txBody>
          <a:bodyPr wrap="square">
            <a:spAutoFit/>
          </a:bodyPr>
          <a:lstStyle/>
          <a:p>
            <a:pPr algn="ctr">
              <a:defRPr/>
            </a:pPr>
            <a:r>
              <a:rPr lang="en-US" sz="2600" b="1" dirty="0">
                <a:solidFill>
                  <a:srgbClr val="C00000"/>
                </a:solidFill>
                <a:latin typeface="Arial" pitchFamily="34" charset="0"/>
                <a:cs typeface="Arial" pitchFamily="34" charset="0"/>
              </a:rPr>
              <a:t>Reasons</a:t>
            </a:r>
            <a:r>
              <a:rPr lang="en-US" sz="2600" b="1" dirty="0">
                <a:solidFill>
                  <a:srgbClr val="000099"/>
                </a:solidFill>
                <a:latin typeface="Arial" pitchFamily="34" charset="0"/>
                <a:cs typeface="Arial" pitchFamily="34" charset="0"/>
              </a:rPr>
              <a:t> </a:t>
            </a:r>
            <a:r>
              <a:rPr lang="en-US" sz="2600" b="1" dirty="0">
                <a:solidFill>
                  <a:srgbClr val="C00000"/>
                </a:solidFill>
                <a:latin typeface="Arial" pitchFamily="34" charset="0"/>
                <a:cs typeface="Arial" pitchFamily="34" charset="0"/>
              </a:rPr>
              <a:t>for Uniform </a:t>
            </a:r>
            <a:r>
              <a:rPr lang="en-US" sz="2600" b="1" dirty="0" smtClean="0">
                <a:solidFill>
                  <a:srgbClr val="C00000"/>
                </a:solidFill>
                <a:latin typeface="Arial" pitchFamily="34" charset="0"/>
                <a:cs typeface="Arial" pitchFamily="34" charset="0"/>
              </a:rPr>
              <a:t>common </a:t>
            </a:r>
            <a:r>
              <a:rPr lang="en-US" sz="2600" b="1" dirty="0">
                <a:solidFill>
                  <a:srgbClr val="C00000"/>
                </a:solidFill>
                <a:latin typeface="Arial" pitchFamily="34" charset="0"/>
                <a:cs typeface="Arial" pitchFamily="34" charset="0"/>
              </a:rPr>
              <a:t>Menu for </a:t>
            </a:r>
            <a:r>
              <a:rPr lang="en-US" sz="2600" b="1" dirty="0" smtClean="0">
                <a:solidFill>
                  <a:srgbClr val="C00000"/>
                </a:solidFill>
                <a:latin typeface="Arial" pitchFamily="34" charset="0"/>
                <a:cs typeface="Arial" pitchFamily="34" charset="0"/>
              </a:rPr>
              <a:t>MDM</a:t>
            </a:r>
          </a:p>
          <a:p>
            <a:pPr algn="ctr">
              <a:defRPr/>
            </a:pPr>
            <a:endParaRPr lang="en-US" sz="1100" b="1" dirty="0">
              <a:solidFill>
                <a:srgbClr val="000099"/>
              </a:solidFill>
              <a:latin typeface="Arial Black" pitchFamily="34" charset="0"/>
              <a:cs typeface="Arial" pitchFamily="34" charset="0"/>
            </a:endParaRPr>
          </a:p>
          <a:p>
            <a:pPr marL="744538" lvl="1" indent="-287338" algn="just">
              <a:buClr>
                <a:srgbClr val="C00000"/>
              </a:buClr>
              <a:buFont typeface="Wingdings" pitchFamily="2" charset="2"/>
              <a:buChar char="Ø"/>
              <a:defRPr/>
            </a:pPr>
            <a:r>
              <a:rPr lang="en-US" sz="2400" dirty="0" smtClean="0">
                <a:solidFill>
                  <a:srgbClr val="0000FF"/>
                </a:solidFill>
                <a:latin typeface="Arial" pitchFamily="34" charset="0"/>
                <a:cs typeface="Arial" pitchFamily="34" charset="0"/>
              </a:rPr>
              <a:t>Equal and uniform nutritional </a:t>
            </a:r>
            <a:r>
              <a:rPr lang="en-US" sz="2400" dirty="0">
                <a:solidFill>
                  <a:srgbClr val="0000FF"/>
                </a:solidFill>
                <a:latin typeface="Arial" pitchFamily="34" charset="0"/>
                <a:cs typeface="Arial" pitchFamily="34" charset="0"/>
              </a:rPr>
              <a:t>benefit </a:t>
            </a:r>
            <a:r>
              <a:rPr lang="en-US" sz="2400" dirty="0" smtClean="0">
                <a:solidFill>
                  <a:srgbClr val="0000FF"/>
                </a:solidFill>
                <a:latin typeface="Arial" pitchFamily="34" charset="0"/>
                <a:cs typeface="Arial" pitchFamily="34" charset="0"/>
              </a:rPr>
              <a:t>for all students throughout </a:t>
            </a:r>
            <a:r>
              <a:rPr lang="en-US" sz="2400" dirty="0">
                <a:solidFill>
                  <a:srgbClr val="0000FF"/>
                </a:solidFill>
                <a:latin typeface="Arial" pitchFamily="34" charset="0"/>
                <a:cs typeface="Arial" pitchFamily="34" charset="0"/>
              </a:rPr>
              <a:t>the </a:t>
            </a:r>
            <a:r>
              <a:rPr lang="en-US" sz="2400" dirty="0" smtClean="0">
                <a:solidFill>
                  <a:srgbClr val="0000FF"/>
                </a:solidFill>
                <a:latin typeface="Arial" pitchFamily="34" charset="0"/>
                <a:cs typeface="Arial" pitchFamily="34" charset="0"/>
              </a:rPr>
              <a:t>state.</a:t>
            </a:r>
          </a:p>
          <a:p>
            <a:pPr marL="744538" lvl="1" indent="-287338" algn="just">
              <a:buClr>
                <a:srgbClr val="C00000"/>
              </a:buClr>
              <a:buFont typeface="Wingdings" pitchFamily="2" charset="2"/>
              <a:buChar char="Ø"/>
              <a:defRPr/>
            </a:pPr>
            <a:endParaRPr lang="en-US" sz="1100" dirty="0">
              <a:solidFill>
                <a:srgbClr val="0000FF"/>
              </a:solidFill>
              <a:latin typeface="Arial" pitchFamily="34" charset="0"/>
              <a:cs typeface="Arial" pitchFamily="34" charset="0"/>
            </a:endParaRPr>
          </a:p>
          <a:p>
            <a:pPr marL="744538" lvl="1" indent="-287338" algn="just">
              <a:buClr>
                <a:srgbClr val="C00000"/>
              </a:buClr>
              <a:buFont typeface="Wingdings" pitchFamily="2" charset="2"/>
              <a:buChar char="Ø"/>
              <a:defRPr/>
            </a:pPr>
            <a:r>
              <a:rPr lang="en-US" sz="2400" dirty="0" smtClean="0">
                <a:solidFill>
                  <a:srgbClr val="0000FF"/>
                </a:solidFill>
                <a:latin typeface="Arial" pitchFamily="34" charset="0"/>
                <a:cs typeface="Arial" pitchFamily="34" charset="0"/>
              </a:rPr>
              <a:t>Similar Food habits.</a:t>
            </a:r>
          </a:p>
          <a:p>
            <a:pPr marL="744538" lvl="1" indent="-287338" algn="just">
              <a:buClr>
                <a:srgbClr val="C00000"/>
              </a:buClr>
              <a:buFont typeface="Wingdings" pitchFamily="2" charset="2"/>
              <a:buChar char="Ø"/>
              <a:defRPr/>
            </a:pPr>
            <a:endParaRPr lang="en-US" sz="1100" dirty="0" smtClean="0">
              <a:solidFill>
                <a:srgbClr val="0000FF"/>
              </a:solidFill>
              <a:latin typeface="Arial" pitchFamily="34" charset="0"/>
              <a:cs typeface="Arial" pitchFamily="34" charset="0"/>
            </a:endParaRPr>
          </a:p>
          <a:p>
            <a:pPr marL="744538" lvl="1" indent="-287338" algn="just">
              <a:buClr>
                <a:srgbClr val="C00000"/>
              </a:buClr>
              <a:buFont typeface="Wingdings" pitchFamily="2" charset="2"/>
              <a:buChar char="Ø"/>
              <a:defRPr/>
            </a:pPr>
            <a:r>
              <a:rPr lang="en-US" sz="2400" dirty="0" smtClean="0">
                <a:solidFill>
                  <a:srgbClr val="0000FF"/>
                </a:solidFill>
                <a:latin typeface="Arial" pitchFamily="34" charset="0"/>
                <a:cs typeface="Arial" pitchFamily="34" charset="0"/>
              </a:rPr>
              <a:t>Better monitoring and administrative effectiveness.</a:t>
            </a:r>
          </a:p>
          <a:p>
            <a:pPr marL="744538" lvl="1" indent="-287338" algn="just">
              <a:buClr>
                <a:srgbClr val="C00000"/>
              </a:buClr>
              <a:buFont typeface="Wingdings" pitchFamily="2" charset="2"/>
              <a:buChar char="Ø"/>
              <a:defRPr/>
            </a:pPr>
            <a:endParaRPr lang="en-US" sz="1100" dirty="0" smtClean="0">
              <a:solidFill>
                <a:srgbClr val="0000FF"/>
              </a:solidFill>
              <a:latin typeface="Arial" pitchFamily="34" charset="0"/>
              <a:cs typeface="Arial" pitchFamily="34" charset="0"/>
            </a:endParaRPr>
          </a:p>
          <a:p>
            <a:pPr marL="744538" lvl="1" indent="-287338" algn="just">
              <a:buClr>
                <a:srgbClr val="C00000"/>
              </a:buClr>
              <a:buFont typeface="Wingdings" pitchFamily="2" charset="2"/>
              <a:buChar char="Ø"/>
              <a:defRPr/>
            </a:pPr>
            <a:r>
              <a:rPr lang="en-US" sz="2400" dirty="0" smtClean="0">
                <a:solidFill>
                  <a:srgbClr val="0000FF"/>
                </a:solidFill>
                <a:latin typeface="Arial" pitchFamily="34" charset="0"/>
                <a:cs typeface="Arial" pitchFamily="34" charset="0"/>
              </a:rPr>
              <a:t>Quality </a:t>
            </a:r>
            <a:r>
              <a:rPr lang="en-US" sz="2400" dirty="0">
                <a:solidFill>
                  <a:srgbClr val="0000FF"/>
                </a:solidFill>
                <a:latin typeface="Arial" pitchFamily="34" charset="0"/>
                <a:cs typeface="Arial" pitchFamily="34" charset="0"/>
              </a:rPr>
              <a:t>&amp; quantity of MDM can be checked as </a:t>
            </a:r>
            <a:r>
              <a:rPr lang="en-US" sz="2400" dirty="0" smtClean="0">
                <a:solidFill>
                  <a:srgbClr val="0000FF"/>
                </a:solidFill>
                <a:latin typeface="Arial" pitchFamily="34" charset="0"/>
                <a:cs typeface="Arial" pitchFamily="34" charset="0"/>
              </a:rPr>
              <a:t>per specific </a:t>
            </a:r>
            <a:r>
              <a:rPr lang="en-US" sz="2400" dirty="0">
                <a:solidFill>
                  <a:srgbClr val="0000FF"/>
                </a:solidFill>
                <a:latin typeface="Arial" pitchFamily="34" charset="0"/>
                <a:cs typeface="Arial" pitchFamily="34" charset="0"/>
              </a:rPr>
              <a:t>fixed </a:t>
            </a:r>
            <a:r>
              <a:rPr lang="en-US" sz="2400" dirty="0" smtClean="0">
                <a:solidFill>
                  <a:srgbClr val="0000FF"/>
                </a:solidFill>
                <a:latin typeface="Arial" pitchFamily="34" charset="0"/>
                <a:cs typeface="Arial" pitchFamily="34" charset="0"/>
              </a:rPr>
              <a:t>menu</a:t>
            </a:r>
            <a:r>
              <a:rPr lang="en-US" sz="2400" dirty="0" smtClean="0">
                <a:solidFill>
                  <a:srgbClr val="000099"/>
                </a:solidFill>
                <a:latin typeface="Arial" pitchFamily="34" charset="0"/>
                <a:cs typeface="Arial" pitchFamily="34" charset="0"/>
              </a:rPr>
              <a:t>.</a:t>
            </a:r>
          </a:p>
          <a:p>
            <a:pPr marL="744538" lvl="1" indent="-287338">
              <a:buClr>
                <a:srgbClr val="C00000"/>
              </a:buClr>
              <a:buFont typeface="Wingdings" pitchFamily="2" charset="2"/>
              <a:buChar char="Ø"/>
              <a:defRPr/>
            </a:pPr>
            <a:endParaRPr lang="en-US" sz="1100" dirty="0" smtClean="0">
              <a:solidFill>
                <a:srgbClr val="000099"/>
              </a:solidFill>
              <a:latin typeface="Arial" pitchFamily="34" charset="0"/>
              <a:cs typeface="Arial" pitchFamily="34" charset="0"/>
            </a:endParaRPr>
          </a:p>
          <a:p>
            <a:pPr marL="744538" lvl="1" indent="-287338" algn="just">
              <a:buClr>
                <a:srgbClr val="C00000"/>
              </a:buClr>
              <a:buFont typeface="Wingdings" pitchFamily="2" charset="2"/>
              <a:buChar char="Ø"/>
              <a:defRPr/>
            </a:pPr>
            <a:r>
              <a:rPr lang="en-US" sz="2400" dirty="0" smtClean="0">
                <a:solidFill>
                  <a:srgbClr val="0000FF"/>
                </a:solidFill>
                <a:latin typeface="Arial" pitchFamily="34" charset="0"/>
                <a:cs typeface="Arial" pitchFamily="34" charset="0"/>
              </a:rPr>
              <a:t>Incorporate locally available vegetables.</a:t>
            </a:r>
            <a:endParaRPr lang="en-US" sz="2400" dirty="0">
              <a:solidFill>
                <a:srgbClr val="0000FF"/>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094E1F-1BD6-4431-B988-D77E69C03643}" type="slidenum">
              <a:rPr lang="en-US" smtClean="0"/>
              <a:pPr>
                <a:defRPr/>
              </a:pPr>
              <a:t>14</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7" name="TextBox 6"/>
          <p:cNvSpPr txBox="1"/>
          <p:nvPr/>
        </p:nvSpPr>
        <p:spPr>
          <a:xfrm>
            <a:off x="152400" y="1066800"/>
            <a:ext cx="8839200" cy="5201424"/>
          </a:xfrm>
          <a:prstGeom prst="rect">
            <a:avLst/>
          </a:prstGeom>
          <a:noFill/>
        </p:spPr>
        <p:txBody>
          <a:bodyPr wrap="square">
            <a:spAutoFit/>
          </a:bodyPr>
          <a:lstStyle/>
          <a:p>
            <a:r>
              <a:rPr lang="en-US" sz="2400" b="1" dirty="0" smtClean="0">
                <a:solidFill>
                  <a:srgbClr val="C00000"/>
                </a:solidFill>
                <a:latin typeface="Arial" pitchFamily="34" charset="0"/>
                <a:cs typeface="Arial" pitchFamily="34" charset="0"/>
              </a:rPr>
              <a:t>5. </a:t>
            </a:r>
            <a:r>
              <a:rPr lang="en-US" sz="2400" b="1" u="sng" dirty="0" smtClean="0">
                <a:solidFill>
                  <a:srgbClr val="C00000"/>
                </a:solidFill>
                <a:latin typeface="Arial" pitchFamily="34" charset="0"/>
                <a:cs typeface="Arial" pitchFamily="34" charset="0"/>
              </a:rPr>
              <a:t>Cook-cum-Helpers:</a:t>
            </a:r>
            <a:endParaRPr lang="en-US" sz="2400" b="1" i="1" u="sng" dirty="0" smtClean="0">
              <a:solidFill>
                <a:srgbClr val="C00000"/>
              </a:solidFill>
              <a:latin typeface="Arial" pitchFamily="34" charset="0"/>
              <a:cs typeface="Arial" pitchFamily="34" charset="0"/>
            </a:endParaRPr>
          </a:p>
          <a:p>
            <a:pPr algn="just"/>
            <a:r>
              <a:rPr lang="en-US" sz="2200" dirty="0" smtClean="0">
                <a:solidFill>
                  <a:srgbClr val="0000FF"/>
                </a:solidFill>
                <a:latin typeface="Arial" pitchFamily="34" charset="0"/>
                <a:cs typeface="Arial" pitchFamily="34" charset="0"/>
              </a:rPr>
              <a:t>At present, 11,019 nos. Cook-cum-Helpers engaged under Mid-Day-Meal Scheme at different school units. Cook-cum-Helpers are getting Rs.1,500/- per month (Central Contribution : Rs.900/- &amp; State Contribution Rs.600/-) as honorarium.</a:t>
            </a:r>
          </a:p>
          <a:p>
            <a:pPr algn="just"/>
            <a:endParaRPr lang="en-US" sz="1100" b="1" u="sng" dirty="0" smtClean="0">
              <a:solidFill>
                <a:srgbClr val="C00000"/>
              </a:solidFill>
              <a:latin typeface="Arial" pitchFamily="34" charset="0"/>
              <a:cs typeface="Arial" pitchFamily="34" charset="0"/>
            </a:endParaRPr>
          </a:p>
          <a:p>
            <a:pPr algn="just"/>
            <a:r>
              <a:rPr lang="en-US" sz="2400" b="1" dirty="0" smtClean="0">
                <a:solidFill>
                  <a:srgbClr val="C00000"/>
                </a:solidFill>
                <a:latin typeface="Arial" pitchFamily="34" charset="0"/>
                <a:cs typeface="Arial" pitchFamily="34" charset="0"/>
              </a:rPr>
              <a:t>6. </a:t>
            </a:r>
            <a:r>
              <a:rPr lang="en-US" sz="2400" b="1" u="sng" dirty="0" smtClean="0">
                <a:solidFill>
                  <a:srgbClr val="C00000"/>
                </a:solidFill>
                <a:latin typeface="Arial" pitchFamily="34" charset="0"/>
                <a:cs typeface="Arial" pitchFamily="34" charset="0"/>
              </a:rPr>
              <a:t>Kitchen Shed:</a:t>
            </a:r>
          </a:p>
          <a:p>
            <a:pPr algn="just"/>
            <a:r>
              <a:rPr lang="en-US" sz="2200" dirty="0" smtClean="0">
                <a:solidFill>
                  <a:srgbClr val="0000FF"/>
                </a:solidFill>
                <a:latin typeface="Arial" pitchFamily="34" charset="0"/>
                <a:cs typeface="Arial" pitchFamily="34" charset="0"/>
              </a:rPr>
              <a:t>Kitchen Sheds have been constructed in all eligible school units as per guidelines of MHRD.</a:t>
            </a:r>
          </a:p>
          <a:p>
            <a:pPr algn="just"/>
            <a:endParaRPr lang="en-US" sz="1100" dirty="0" smtClean="0">
              <a:solidFill>
                <a:srgbClr val="0000FF"/>
              </a:solidFill>
              <a:latin typeface="Arial" pitchFamily="34" charset="0"/>
              <a:cs typeface="Arial" pitchFamily="34" charset="0"/>
            </a:endParaRPr>
          </a:p>
          <a:p>
            <a:pPr algn="just"/>
            <a:r>
              <a:rPr lang="en-US" sz="2400" b="1" dirty="0" smtClean="0">
                <a:solidFill>
                  <a:srgbClr val="C00000"/>
                </a:solidFill>
                <a:latin typeface="Arial" pitchFamily="34" charset="0"/>
                <a:cs typeface="Arial" pitchFamily="34" charset="0"/>
              </a:rPr>
              <a:t>7. </a:t>
            </a:r>
            <a:r>
              <a:rPr lang="en-US" sz="2400" b="1" u="sng" dirty="0" smtClean="0">
                <a:solidFill>
                  <a:srgbClr val="C00000"/>
                </a:solidFill>
                <a:latin typeface="Arial" pitchFamily="34" charset="0"/>
                <a:cs typeface="Arial" pitchFamily="34" charset="0"/>
              </a:rPr>
              <a:t>Kitchen Devices:</a:t>
            </a:r>
          </a:p>
          <a:p>
            <a:pPr algn="just"/>
            <a:r>
              <a:rPr lang="en-US" sz="2200" dirty="0" smtClean="0">
                <a:solidFill>
                  <a:srgbClr val="0000FF"/>
                </a:solidFill>
                <a:latin typeface="Arial" pitchFamily="34" charset="0"/>
                <a:cs typeface="Arial" pitchFamily="34" charset="0"/>
              </a:rPr>
              <a:t>All school units have been facilitated with kitchen devices.</a:t>
            </a:r>
          </a:p>
          <a:p>
            <a:pPr algn="just"/>
            <a:endParaRPr lang="en-US" sz="1100" dirty="0" smtClean="0">
              <a:solidFill>
                <a:srgbClr val="0000FF"/>
              </a:solidFill>
              <a:latin typeface="Arial" pitchFamily="34" charset="0"/>
              <a:cs typeface="Arial" pitchFamily="34" charset="0"/>
            </a:endParaRPr>
          </a:p>
          <a:p>
            <a:pPr algn="just"/>
            <a:r>
              <a:rPr lang="en-US" sz="2400" b="1" dirty="0" smtClean="0">
                <a:solidFill>
                  <a:srgbClr val="C00000"/>
                </a:solidFill>
                <a:latin typeface="Arial" pitchFamily="34" charset="0"/>
                <a:cs typeface="Arial" pitchFamily="34" charset="0"/>
              </a:rPr>
              <a:t>8. </a:t>
            </a:r>
            <a:r>
              <a:rPr lang="en-US" sz="2400" b="1" u="sng" dirty="0" smtClean="0">
                <a:solidFill>
                  <a:srgbClr val="C00000"/>
                </a:solidFill>
                <a:latin typeface="Arial" pitchFamily="34" charset="0"/>
                <a:cs typeface="Arial" pitchFamily="34" charset="0"/>
              </a:rPr>
              <a:t>MDM-MIS</a:t>
            </a:r>
            <a:r>
              <a:rPr lang="en-US" sz="2400" dirty="0" smtClean="0">
                <a:solidFill>
                  <a:srgbClr val="C00000"/>
                </a:solidFill>
                <a:latin typeface="Arial" pitchFamily="34" charset="0"/>
                <a:cs typeface="Arial" pitchFamily="34" charset="0"/>
              </a:rPr>
              <a:t>:</a:t>
            </a:r>
          </a:p>
          <a:p>
            <a:pPr algn="just"/>
            <a:r>
              <a:rPr lang="en-US" sz="2200" dirty="0" smtClean="0">
                <a:solidFill>
                  <a:srgbClr val="0000FF"/>
                </a:solidFill>
                <a:latin typeface="Arial" pitchFamily="34" charset="0"/>
                <a:cs typeface="Arial" pitchFamily="34" charset="0"/>
              </a:rPr>
              <a:t>100% data entry in MDM-MIS has been completed up-to March, 2018.</a:t>
            </a:r>
            <a:endParaRPr lang="en-US" sz="2200" dirty="0">
              <a:solidFill>
                <a:srgbClr val="0000FF"/>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4800" y="2819400"/>
            <a:ext cx="8358891" cy="769441"/>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a:buClr>
                <a:srgbClr val="800000"/>
              </a:buClr>
              <a:defRPr/>
            </a:pPr>
            <a:r>
              <a:rPr lang="en-US" sz="4400" b="1" dirty="0" smtClean="0">
                <a:solidFill>
                  <a:srgbClr val="C00000"/>
                </a:solidFill>
                <a:latin typeface="Arial Black" pitchFamily="34" charset="0"/>
              </a:rPr>
              <a:t>Fund &amp; Food grains Status</a:t>
            </a:r>
            <a:endParaRPr lang="en-US" sz="4400" b="1" dirty="0">
              <a:solidFill>
                <a:srgbClr val="C00000"/>
              </a:solidFill>
              <a:latin typeface="Arial Black" pitchFamily="34" charset="0"/>
            </a:endParaRPr>
          </a:p>
        </p:txBody>
      </p:sp>
      <p:sp>
        <p:nvSpPr>
          <p:cNvPr id="3" name="Slide Number Placeholder 2"/>
          <p:cNvSpPr>
            <a:spLocks noGrp="1"/>
          </p:cNvSpPr>
          <p:nvPr>
            <p:ph type="sldNum" sz="quarter" idx="12"/>
          </p:nvPr>
        </p:nvSpPr>
        <p:spPr/>
        <p:txBody>
          <a:bodyPr/>
          <a:lstStyle/>
          <a:p>
            <a:pPr>
              <a:defRPr/>
            </a:pPr>
            <a:fld id="{3722A86F-164F-4C1D-A094-9C3C1C2F4143}" type="slidenum">
              <a:rPr lang="en-US" smtClean="0"/>
              <a:pPr>
                <a:defRPr/>
              </a:pPr>
              <a:t>15</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16</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8" name="Rectangle 7"/>
          <p:cNvSpPr/>
          <p:nvPr/>
        </p:nvSpPr>
        <p:spPr>
          <a:xfrm>
            <a:off x="152400" y="914400"/>
            <a:ext cx="8229600" cy="400110"/>
          </a:xfrm>
          <a:prstGeom prst="rect">
            <a:avLst/>
          </a:prstGeom>
        </p:spPr>
        <p:txBody>
          <a:bodyPr wrap="square">
            <a:spAutoFit/>
          </a:bodyPr>
          <a:lstStyle/>
          <a:p>
            <a:r>
              <a:rPr lang="en-US" sz="2000" b="1" dirty="0" smtClean="0">
                <a:solidFill>
                  <a:srgbClr val="C00000"/>
                </a:solidFill>
                <a:latin typeface="Arial" pitchFamily="34" charset="0"/>
                <a:cs typeface="Arial" pitchFamily="34" charset="0"/>
              </a:rPr>
              <a:t>1. </a:t>
            </a:r>
            <a:r>
              <a:rPr lang="en-US" sz="2000" b="1" u="sng" dirty="0" smtClean="0">
                <a:solidFill>
                  <a:srgbClr val="C00000"/>
                </a:solidFill>
                <a:latin typeface="Arial" pitchFamily="34" charset="0"/>
                <a:cs typeface="Arial" pitchFamily="34" charset="0"/>
              </a:rPr>
              <a:t>Fund Receipt &amp; Expenditure up to 31</a:t>
            </a:r>
            <a:r>
              <a:rPr lang="en-US" sz="2000" b="1" u="sng" baseline="30000" dirty="0" smtClean="0">
                <a:solidFill>
                  <a:srgbClr val="C00000"/>
                </a:solidFill>
                <a:latin typeface="Arial" pitchFamily="34" charset="0"/>
                <a:cs typeface="Arial" pitchFamily="34" charset="0"/>
              </a:rPr>
              <a:t>st</a:t>
            </a:r>
            <a:r>
              <a:rPr lang="en-US" sz="2000" b="1" u="sng" dirty="0" smtClean="0">
                <a:solidFill>
                  <a:srgbClr val="C00000"/>
                </a:solidFill>
                <a:latin typeface="Arial" pitchFamily="34" charset="0"/>
                <a:cs typeface="Arial" pitchFamily="34" charset="0"/>
              </a:rPr>
              <a:t> March,  2018: (In </a:t>
            </a:r>
            <a:r>
              <a:rPr lang="en-US" sz="2000" b="1" u="sng" dirty="0" err="1" smtClean="0">
                <a:solidFill>
                  <a:srgbClr val="C00000"/>
                </a:solidFill>
                <a:latin typeface="Arial" pitchFamily="34" charset="0"/>
                <a:cs typeface="Arial" pitchFamily="34" charset="0"/>
              </a:rPr>
              <a:t>lakhs</a:t>
            </a:r>
            <a:r>
              <a:rPr lang="en-US" sz="2000" b="1" u="sng" dirty="0" smtClean="0">
                <a:solidFill>
                  <a:srgbClr val="C00000"/>
                </a:solidFill>
                <a:latin typeface="Arial" pitchFamily="34" charset="0"/>
                <a:cs typeface="Arial" pitchFamily="34" charset="0"/>
              </a:rPr>
              <a:t>)</a:t>
            </a:r>
            <a:endParaRPr lang="en-US" sz="2000" dirty="0">
              <a:solidFill>
                <a:srgbClr val="C00000"/>
              </a:solidFill>
              <a:latin typeface="Arial" pitchFamily="34" charset="0"/>
              <a:cs typeface="Arial" pitchFamily="34" charset="0"/>
            </a:endParaRPr>
          </a:p>
        </p:txBody>
      </p:sp>
      <p:graphicFrame>
        <p:nvGraphicFramePr>
          <p:cNvPr id="17" name="Table 16"/>
          <p:cNvGraphicFramePr>
            <a:graphicFrameLocks noGrp="1"/>
          </p:cNvGraphicFramePr>
          <p:nvPr/>
        </p:nvGraphicFramePr>
        <p:xfrm>
          <a:off x="76201" y="1447800"/>
          <a:ext cx="8915400" cy="5360331"/>
        </p:xfrm>
        <a:graphic>
          <a:graphicData uri="http://schemas.openxmlformats.org/drawingml/2006/table">
            <a:tbl>
              <a:tblPr>
                <a:tableStyleId>{69C7853C-536D-4A76-A0AE-DD22124D55A5}</a:tableStyleId>
              </a:tblPr>
              <a:tblGrid>
                <a:gridCol w="1676400"/>
                <a:gridCol w="1066800"/>
                <a:gridCol w="914400"/>
                <a:gridCol w="1143000"/>
                <a:gridCol w="914400"/>
                <a:gridCol w="914400"/>
                <a:gridCol w="762000"/>
                <a:gridCol w="1524000"/>
              </a:tblGrid>
              <a:tr h="884746">
                <a:tc rowSpan="2">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Component</a:t>
                      </a:r>
                      <a:endParaRPr lang="en-US" sz="1500" b="1" dirty="0">
                        <a:solidFill>
                          <a:srgbClr val="0033CC"/>
                        </a:solidFill>
                        <a:latin typeface="Arial" pitchFamily="34" charset="0"/>
                        <a:ea typeface="Calibri"/>
                        <a:cs typeface="Arial" pitchFamily="34" charset="0"/>
                      </a:endParaRPr>
                    </a:p>
                  </a:txBody>
                  <a:tcPr marL="60237" marR="60237" marT="0" marB="0" anchor="ctr"/>
                </a:tc>
                <a:tc gridSpan="2">
                  <a:txBody>
                    <a:bodyPr/>
                    <a:lstStyle/>
                    <a:p>
                      <a:pPr marL="0" marR="0" algn="ctr">
                        <a:lnSpc>
                          <a:spcPct val="115000"/>
                        </a:lnSpc>
                        <a:spcBef>
                          <a:spcPts val="0"/>
                        </a:spcBef>
                        <a:spcAft>
                          <a:spcPts val="0"/>
                        </a:spcAft>
                      </a:pPr>
                      <a:r>
                        <a:rPr lang="en-US" sz="1600" b="1" dirty="0">
                          <a:solidFill>
                            <a:srgbClr val="0033CC"/>
                          </a:solidFill>
                        </a:rPr>
                        <a:t>Fund received</a:t>
                      </a:r>
                      <a:endParaRPr lang="en-US" sz="1600" b="1" dirty="0">
                        <a:solidFill>
                          <a:srgbClr val="0033CC"/>
                        </a:solidFill>
                        <a:latin typeface="Arial" pitchFamily="34" charset="0"/>
                        <a:ea typeface="Calibri"/>
                        <a:cs typeface="Arial" pitchFamily="34" charset="0"/>
                      </a:endParaRPr>
                    </a:p>
                  </a:txBody>
                  <a:tcPr marL="60237" marR="60237"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600" b="1" dirty="0">
                          <a:solidFill>
                            <a:srgbClr val="0033CC"/>
                          </a:solidFill>
                        </a:rPr>
                        <a:t>Expenditure incurred /  </a:t>
                      </a:r>
                      <a:r>
                        <a:rPr lang="en-US" sz="1600" b="1" dirty="0" smtClean="0">
                          <a:solidFill>
                            <a:srgbClr val="0033CC"/>
                          </a:solidFill>
                        </a:rPr>
                        <a:t>Allotted </a:t>
                      </a:r>
                      <a:r>
                        <a:rPr lang="en-US" sz="1600" b="1" dirty="0">
                          <a:solidFill>
                            <a:srgbClr val="0033CC"/>
                          </a:solidFill>
                        </a:rPr>
                        <a:t>to </a:t>
                      </a:r>
                      <a:r>
                        <a:rPr lang="en-US" sz="1600" b="1" dirty="0" smtClean="0">
                          <a:solidFill>
                            <a:srgbClr val="0033CC"/>
                          </a:solidFill>
                        </a:rPr>
                        <a:t>Implementing </a:t>
                      </a:r>
                      <a:r>
                        <a:rPr lang="en-US" sz="1600" b="1" dirty="0">
                          <a:solidFill>
                            <a:srgbClr val="0033CC"/>
                          </a:solidFill>
                        </a:rPr>
                        <a:t>level</a:t>
                      </a:r>
                      <a:endParaRPr lang="en-US" sz="1600" b="1" dirty="0">
                        <a:solidFill>
                          <a:srgbClr val="0033CC"/>
                        </a:solidFill>
                        <a:latin typeface="Arial" pitchFamily="34" charset="0"/>
                        <a:ea typeface="Calibri"/>
                        <a:cs typeface="Arial" pitchFamily="34" charset="0"/>
                      </a:endParaRPr>
                    </a:p>
                  </a:txBody>
                  <a:tcPr marL="60237" marR="60237"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600" b="1" dirty="0">
                          <a:solidFill>
                            <a:srgbClr val="0033CC"/>
                          </a:solidFill>
                        </a:rPr>
                        <a:t>Fund not allotted</a:t>
                      </a:r>
                      <a:endParaRPr lang="en-US" sz="1600" b="1" dirty="0">
                        <a:solidFill>
                          <a:srgbClr val="0033CC"/>
                        </a:solidFill>
                        <a:latin typeface="Arial" pitchFamily="34" charset="0"/>
                        <a:ea typeface="Calibri"/>
                        <a:cs typeface="Arial" pitchFamily="34" charset="0"/>
                      </a:endParaRPr>
                    </a:p>
                  </a:txBody>
                  <a:tcPr marL="60237" marR="60237" marT="0" marB="0" anchor="ctr"/>
                </a:tc>
                <a:tc hMerge="1">
                  <a:txBody>
                    <a:bodyPr/>
                    <a:lstStyle/>
                    <a:p>
                      <a:endParaRPr lang="en-US"/>
                    </a:p>
                  </a:txBody>
                  <a:tcPr/>
                </a:tc>
                <a:tc rowSpan="2">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cs typeface="Arial" pitchFamily="34" charset="0"/>
                        </a:rPr>
                        <a:t>Percentage of utilization of funds</a:t>
                      </a:r>
                      <a:endParaRPr lang="en-US" sz="1800" b="1" i="0" dirty="0">
                        <a:solidFill>
                          <a:srgbClr val="FF3300"/>
                        </a:solidFill>
                        <a:latin typeface="Arial" pitchFamily="34" charset="0"/>
                        <a:ea typeface="Calibri"/>
                        <a:cs typeface="Arial" pitchFamily="34" charset="0"/>
                      </a:endParaRPr>
                    </a:p>
                  </a:txBody>
                  <a:tcPr marL="60237" marR="60237" marT="0" marB="0" anchor="ctr"/>
                </a:tc>
              </a:tr>
              <a:tr h="283300">
                <a:tc vMerge="1">
                  <a:txBody>
                    <a:bodyPr/>
                    <a:lstStyle/>
                    <a:p>
                      <a:endParaRPr lang="en-US"/>
                    </a:p>
                  </a:txBody>
                  <a:tcPr/>
                </a:tc>
                <a:tc>
                  <a:txBody>
                    <a:bodyPr/>
                    <a:lstStyle/>
                    <a:p>
                      <a:pPr marL="0" marR="0" algn="ctr">
                        <a:lnSpc>
                          <a:spcPct val="115000"/>
                        </a:lnSpc>
                        <a:spcBef>
                          <a:spcPts val="0"/>
                        </a:spcBef>
                        <a:spcAft>
                          <a:spcPts val="0"/>
                        </a:spcAft>
                      </a:pPr>
                      <a:r>
                        <a:rPr lang="en-US" sz="1800" b="1" dirty="0">
                          <a:solidFill>
                            <a:srgbClr val="0033CC"/>
                          </a:solidFill>
                        </a:rPr>
                        <a:t>CSS</a:t>
                      </a:r>
                      <a:endParaRPr lang="en-US" sz="1800" b="1" dirty="0">
                        <a:solidFill>
                          <a:srgbClr val="0033CC"/>
                        </a:solidFill>
                        <a:latin typeface="Arial" pitchFamily="34" charset="0"/>
                        <a:ea typeface="Calibri"/>
                        <a:cs typeface="Arial" pitchFamily="34" charset="0"/>
                      </a:endParaRPr>
                    </a:p>
                  </a:txBody>
                  <a:tcPr marL="60237" marR="60237" marT="0" marB="0"/>
                </a:tc>
                <a:tc>
                  <a:txBody>
                    <a:bodyPr/>
                    <a:lstStyle/>
                    <a:p>
                      <a:pPr marL="0" marR="0" algn="ctr">
                        <a:lnSpc>
                          <a:spcPct val="115000"/>
                        </a:lnSpc>
                        <a:spcBef>
                          <a:spcPts val="0"/>
                        </a:spcBef>
                        <a:spcAft>
                          <a:spcPts val="0"/>
                        </a:spcAft>
                      </a:pPr>
                      <a:r>
                        <a:rPr lang="en-US" sz="1800" b="1" dirty="0">
                          <a:solidFill>
                            <a:srgbClr val="0033CC"/>
                          </a:solidFill>
                        </a:rPr>
                        <a:t>State</a:t>
                      </a:r>
                      <a:endParaRPr lang="en-US" sz="1800" b="1" dirty="0">
                        <a:solidFill>
                          <a:srgbClr val="0033CC"/>
                        </a:solidFill>
                        <a:latin typeface="Arial" pitchFamily="34" charset="0"/>
                        <a:ea typeface="Calibri"/>
                        <a:cs typeface="Arial" pitchFamily="34" charset="0"/>
                      </a:endParaRPr>
                    </a:p>
                  </a:txBody>
                  <a:tcPr marL="60237" marR="60237" marT="0" marB="0"/>
                </a:tc>
                <a:tc>
                  <a:txBody>
                    <a:bodyPr/>
                    <a:lstStyle/>
                    <a:p>
                      <a:pPr marL="0" marR="0" algn="ctr">
                        <a:lnSpc>
                          <a:spcPct val="115000"/>
                        </a:lnSpc>
                        <a:spcBef>
                          <a:spcPts val="0"/>
                        </a:spcBef>
                        <a:spcAft>
                          <a:spcPts val="0"/>
                        </a:spcAft>
                      </a:pPr>
                      <a:r>
                        <a:rPr lang="en-US" sz="1800" b="1" dirty="0">
                          <a:solidFill>
                            <a:srgbClr val="0033CC"/>
                          </a:solidFill>
                        </a:rPr>
                        <a:t>CSS</a:t>
                      </a:r>
                      <a:endParaRPr lang="en-US" sz="1800" b="1" dirty="0">
                        <a:solidFill>
                          <a:srgbClr val="0033CC"/>
                        </a:solidFill>
                        <a:latin typeface="Arial" pitchFamily="34" charset="0"/>
                        <a:ea typeface="Calibri"/>
                        <a:cs typeface="Arial" pitchFamily="34" charset="0"/>
                      </a:endParaRPr>
                    </a:p>
                  </a:txBody>
                  <a:tcPr marL="60237" marR="60237" marT="0" marB="0"/>
                </a:tc>
                <a:tc>
                  <a:txBody>
                    <a:bodyPr/>
                    <a:lstStyle/>
                    <a:p>
                      <a:pPr marL="0" marR="0" algn="ctr">
                        <a:lnSpc>
                          <a:spcPct val="115000"/>
                        </a:lnSpc>
                        <a:spcBef>
                          <a:spcPts val="0"/>
                        </a:spcBef>
                        <a:spcAft>
                          <a:spcPts val="0"/>
                        </a:spcAft>
                      </a:pPr>
                      <a:r>
                        <a:rPr lang="en-US" sz="1800" b="1">
                          <a:solidFill>
                            <a:srgbClr val="0033CC"/>
                          </a:solidFill>
                        </a:rPr>
                        <a:t>State</a:t>
                      </a:r>
                      <a:endParaRPr lang="en-US" sz="1800" b="1">
                        <a:solidFill>
                          <a:srgbClr val="0033CC"/>
                        </a:solidFill>
                        <a:latin typeface="Arial" pitchFamily="34" charset="0"/>
                        <a:ea typeface="Calibri"/>
                        <a:cs typeface="Arial" pitchFamily="34" charset="0"/>
                      </a:endParaRPr>
                    </a:p>
                  </a:txBody>
                  <a:tcPr marL="60237" marR="60237" marT="0" marB="0"/>
                </a:tc>
                <a:tc>
                  <a:txBody>
                    <a:bodyPr/>
                    <a:lstStyle/>
                    <a:p>
                      <a:pPr marL="0" marR="0" algn="ctr">
                        <a:lnSpc>
                          <a:spcPct val="115000"/>
                        </a:lnSpc>
                        <a:spcBef>
                          <a:spcPts val="0"/>
                        </a:spcBef>
                        <a:spcAft>
                          <a:spcPts val="0"/>
                        </a:spcAft>
                      </a:pPr>
                      <a:r>
                        <a:rPr lang="en-US" sz="1800" b="1" dirty="0">
                          <a:solidFill>
                            <a:srgbClr val="0033CC"/>
                          </a:solidFill>
                        </a:rPr>
                        <a:t>CSS</a:t>
                      </a:r>
                      <a:endParaRPr lang="en-US" sz="1800" b="1" dirty="0">
                        <a:solidFill>
                          <a:srgbClr val="0033CC"/>
                        </a:solidFill>
                        <a:latin typeface="Arial" pitchFamily="34" charset="0"/>
                        <a:ea typeface="Calibri"/>
                        <a:cs typeface="Arial" pitchFamily="34" charset="0"/>
                      </a:endParaRPr>
                    </a:p>
                  </a:txBody>
                  <a:tcPr marL="60237" marR="60237" marT="0" marB="0"/>
                </a:tc>
                <a:tc>
                  <a:txBody>
                    <a:bodyPr/>
                    <a:lstStyle/>
                    <a:p>
                      <a:pPr marL="0" marR="0" algn="ctr">
                        <a:lnSpc>
                          <a:spcPct val="115000"/>
                        </a:lnSpc>
                        <a:spcBef>
                          <a:spcPts val="0"/>
                        </a:spcBef>
                        <a:spcAft>
                          <a:spcPts val="0"/>
                        </a:spcAft>
                      </a:pPr>
                      <a:r>
                        <a:rPr lang="en-US" sz="1800" b="1" dirty="0">
                          <a:solidFill>
                            <a:srgbClr val="0033CC"/>
                          </a:solidFill>
                        </a:rPr>
                        <a:t>State</a:t>
                      </a:r>
                      <a:endParaRPr lang="en-US" sz="1800" b="1" dirty="0">
                        <a:solidFill>
                          <a:srgbClr val="0033CC"/>
                        </a:solidFill>
                        <a:latin typeface="Arial" pitchFamily="34" charset="0"/>
                        <a:ea typeface="Calibri"/>
                        <a:cs typeface="Arial" pitchFamily="34" charset="0"/>
                      </a:endParaRPr>
                    </a:p>
                  </a:txBody>
                  <a:tcPr marL="60237" marR="60237" marT="0" marB="0"/>
                </a:tc>
                <a:tc vMerge="1">
                  <a:txBody>
                    <a:bodyPr/>
                    <a:lstStyle/>
                    <a:p>
                      <a:endParaRPr lang="en-US"/>
                    </a:p>
                  </a:txBody>
                  <a:tcPr/>
                </a:tc>
              </a:tr>
              <a:tr h="1004566">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Cost of Food grains</a:t>
                      </a:r>
                      <a:endParaRPr lang="en-US" sz="15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296.26</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296.26</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100%</a:t>
                      </a:r>
                      <a:endParaRPr lang="en-US" sz="1800" b="1" i="0" dirty="0">
                        <a:solidFill>
                          <a:srgbClr val="FF3300"/>
                        </a:solidFill>
                        <a:latin typeface="Arial" pitchFamily="34" charset="0"/>
                        <a:ea typeface="Calibri"/>
                        <a:cs typeface="Arial" pitchFamily="34" charset="0"/>
                      </a:endParaRPr>
                    </a:p>
                  </a:txBody>
                  <a:tcPr marL="60237" marR="60237" marT="0" marB="0" anchor="ctr"/>
                </a:tc>
              </a:tr>
              <a:tr h="786182">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TC/DC</a:t>
                      </a:r>
                      <a:endParaRPr lang="en-US" sz="15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186.64</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800" b="1" dirty="0" smtClean="0">
                          <a:solidFill>
                            <a:srgbClr val="0033CC"/>
                          </a:solidFill>
                          <a:latin typeface="Arial" pitchFamily="34" charset="0"/>
                          <a:ea typeface="Calibri"/>
                          <a:cs typeface="Arial" pitchFamily="34" charset="0"/>
                        </a:rPr>
                        <a:t>186.64</a:t>
                      </a: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100%</a:t>
                      </a:r>
                      <a:endParaRPr lang="en-US" sz="1800" b="1" i="0" dirty="0">
                        <a:solidFill>
                          <a:srgbClr val="FF3300"/>
                        </a:solidFill>
                        <a:latin typeface="Arial" pitchFamily="34" charset="0"/>
                        <a:ea typeface="Calibri"/>
                        <a:cs typeface="Arial" pitchFamily="34" charset="0"/>
                      </a:endParaRPr>
                    </a:p>
                  </a:txBody>
                  <a:tcPr marL="60237" marR="60237" marT="0" marB="0" anchor="ctr"/>
                </a:tc>
              </a:tr>
              <a:tr h="524121">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Cooking cost</a:t>
                      </a:r>
                      <a:endParaRPr lang="en-US" sz="15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3684.95</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456.67</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3552.62</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440.26</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132.33</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16.41</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96%</a:t>
                      </a:r>
                      <a:endParaRPr lang="en-US" sz="1800" b="1" i="0" dirty="0">
                        <a:solidFill>
                          <a:srgbClr val="FF3300"/>
                        </a:solidFill>
                        <a:latin typeface="Arial" pitchFamily="34" charset="0"/>
                        <a:ea typeface="Calibri"/>
                        <a:cs typeface="Arial" pitchFamily="34" charset="0"/>
                      </a:endParaRPr>
                    </a:p>
                  </a:txBody>
                  <a:tcPr marL="60237" marR="60237" marT="0" marB="0" anchor="ctr"/>
                </a:tc>
              </a:tr>
              <a:tr h="583376">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Honorarium to Cook cum helper</a:t>
                      </a:r>
                      <a:endParaRPr lang="en-US" sz="1500" b="1" dirty="0">
                        <a:solidFill>
                          <a:srgbClr val="0033CC"/>
                        </a:solidFill>
                        <a:latin typeface="Arial" pitchFamily="34" charset="0"/>
                        <a:ea typeface="Calibri"/>
                        <a:cs typeface="Arial" pitchFamily="34" charset="0"/>
                      </a:endParaRPr>
                    </a:p>
                  </a:txBody>
                  <a:tcPr marL="60237" marR="60237" marT="0" marB="0"/>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992.52</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495.95</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991.71</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495.86</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0.81</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0.09</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100%</a:t>
                      </a:r>
                      <a:endParaRPr lang="en-US" sz="1800" b="1" i="0" dirty="0">
                        <a:solidFill>
                          <a:srgbClr val="FF3300"/>
                        </a:solidFill>
                        <a:latin typeface="Arial" pitchFamily="34" charset="0"/>
                        <a:ea typeface="Calibri"/>
                        <a:cs typeface="Arial" pitchFamily="34" charset="0"/>
                      </a:endParaRPr>
                    </a:p>
                  </a:txBody>
                  <a:tcPr marL="60237" marR="60237" marT="0" marB="0" anchor="ctr"/>
                </a:tc>
              </a:tr>
              <a:tr h="301370">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MME</a:t>
                      </a:r>
                      <a:endParaRPr lang="en-US" sz="1500" b="1" dirty="0">
                        <a:solidFill>
                          <a:srgbClr val="0033CC"/>
                        </a:solidFill>
                        <a:latin typeface="Arial" pitchFamily="34" charset="0"/>
                        <a:ea typeface="Calibri"/>
                        <a:cs typeface="Arial" pitchFamily="34" charset="0"/>
                      </a:endParaRPr>
                    </a:p>
                  </a:txBody>
                  <a:tcPr marL="60237" marR="60237" marT="0" marB="0"/>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92.89</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92.89</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100%</a:t>
                      </a:r>
                      <a:endParaRPr lang="en-US" sz="1800" b="1" i="0" dirty="0">
                        <a:solidFill>
                          <a:srgbClr val="FF3300"/>
                        </a:solidFill>
                        <a:latin typeface="Arial" pitchFamily="34" charset="0"/>
                        <a:ea typeface="Calibri"/>
                        <a:cs typeface="Arial" pitchFamily="34" charset="0"/>
                      </a:endParaRPr>
                    </a:p>
                  </a:txBody>
                  <a:tcPr marL="60237" marR="60237" marT="0" marB="0" anchor="ctr"/>
                </a:tc>
              </a:tr>
              <a:tr h="301370">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Kitchen device</a:t>
                      </a:r>
                      <a:endParaRPr lang="en-US" sz="1500" b="1" dirty="0">
                        <a:solidFill>
                          <a:srgbClr val="0033CC"/>
                        </a:solidFill>
                        <a:latin typeface="Arial" pitchFamily="34" charset="0"/>
                        <a:ea typeface="Calibri"/>
                        <a:cs typeface="Arial" pitchFamily="34" charset="0"/>
                      </a:endParaRPr>
                    </a:p>
                  </a:txBody>
                  <a:tcPr marL="60237" marR="60237" marT="0" marB="0"/>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44.05</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44.05</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100%</a:t>
                      </a:r>
                      <a:endParaRPr lang="en-US" sz="1800" b="1" i="0" dirty="0">
                        <a:solidFill>
                          <a:srgbClr val="FF3300"/>
                        </a:solidFill>
                        <a:latin typeface="Arial" pitchFamily="34" charset="0"/>
                        <a:ea typeface="Calibri"/>
                        <a:cs typeface="Arial" pitchFamily="34" charset="0"/>
                      </a:endParaRPr>
                    </a:p>
                  </a:txBody>
                  <a:tcPr marL="60237" marR="60237" marT="0" marB="0" anchor="ctr"/>
                </a:tc>
              </a:tr>
              <a:tr h="301370">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Kitchen shed</a:t>
                      </a:r>
                      <a:endParaRPr lang="en-US" sz="1500" b="1" dirty="0">
                        <a:solidFill>
                          <a:srgbClr val="0033CC"/>
                        </a:solidFill>
                        <a:latin typeface="Arial" pitchFamily="34" charset="0"/>
                        <a:ea typeface="Calibri"/>
                        <a:cs typeface="Arial" pitchFamily="34" charset="0"/>
                      </a:endParaRPr>
                    </a:p>
                  </a:txBody>
                  <a:tcPr marL="60237" marR="60237" marT="0" marB="0"/>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0.00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0</a:t>
                      </a:r>
                      <a:endParaRPr lang="en-US" sz="1800" b="1" i="0" dirty="0">
                        <a:solidFill>
                          <a:srgbClr val="FF3300"/>
                        </a:solidFill>
                        <a:latin typeface="Arial" pitchFamily="34" charset="0"/>
                        <a:ea typeface="Calibri"/>
                        <a:cs typeface="Arial" pitchFamily="34" charset="0"/>
                      </a:endParaRPr>
                    </a:p>
                  </a:txBody>
                  <a:tcPr marL="60237" marR="60237" marT="0" marB="0" anchor="ctr"/>
                </a:tc>
              </a:tr>
              <a:tr h="301370">
                <a:tc>
                  <a:txBody>
                    <a:bodyPr/>
                    <a:lstStyle/>
                    <a:p>
                      <a:pPr marL="0" marR="0" algn="ctr">
                        <a:lnSpc>
                          <a:spcPct val="115000"/>
                        </a:lnSpc>
                        <a:spcBef>
                          <a:spcPts val="0"/>
                        </a:spcBef>
                        <a:spcAft>
                          <a:spcPts val="0"/>
                        </a:spcAft>
                      </a:pPr>
                      <a:r>
                        <a:rPr lang="en-US" sz="1500" b="1" dirty="0">
                          <a:solidFill>
                            <a:srgbClr val="0033CC"/>
                          </a:solidFill>
                          <a:latin typeface="Arial" pitchFamily="34" charset="0"/>
                          <a:cs typeface="Arial" pitchFamily="34" charset="0"/>
                        </a:rPr>
                        <a:t>Total </a:t>
                      </a:r>
                      <a:endParaRPr lang="en-US" sz="1500" b="1" dirty="0">
                        <a:solidFill>
                          <a:srgbClr val="0033CC"/>
                        </a:solidFill>
                        <a:latin typeface="Arial" pitchFamily="34" charset="0"/>
                        <a:ea typeface="Calibri"/>
                        <a:cs typeface="Arial" pitchFamily="34" charset="0"/>
                      </a:endParaRPr>
                    </a:p>
                  </a:txBody>
                  <a:tcPr marL="60237" marR="60237" marT="0" marB="0"/>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5297.31</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952.62</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5164.17</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936.12</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133.14</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r">
                        <a:lnSpc>
                          <a:spcPct val="115000"/>
                        </a:lnSpc>
                        <a:spcBef>
                          <a:spcPts val="0"/>
                        </a:spcBef>
                        <a:spcAft>
                          <a:spcPts val="0"/>
                        </a:spcAft>
                      </a:pPr>
                      <a:r>
                        <a:rPr lang="en-US" sz="1800" b="1" dirty="0" smtClean="0">
                          <a:solidFill>
                            <a:srgbClr val="0033CC"/>
                          </a:solidFill>
                          <a:latin typeface="Arial" pitchFamily="34" charset="0"/>
                          <a:ea typeface="Calibri"/>
                          <a:cs typeface="Arial" pitchFamily="34" charset="0"/>
                        </a:rPr>
                        <a:t>16.50</a:t>
                      </a:r>
                      <a:endParaRPr lang="en-US" sz="1800" b="1" dirty="0">
                        <a:solidFill>
                          <a:srgbClr val="0033CC"/>
                        </a:solidFill>
                        <a:latin typeface="Arial" pitchFamily="34" charset="0"/>
                        <a:ea typeface="Calibri"/>
                        <a:cs typeface="Arial" pitchFamily="34" charset="0"/>
                      </a:endParaRPr>
                    </a:p>
                  </a:txBody>
                  <a:tcPr marL="60237" marR="60237" marT="0" marB="0" anchor="ctr"/>
                </a:tc>
                <a:tc>
                  <a:txBody>
                    <a:bodyPr/>
                    <a:lstStyle/>
                    <a:p>
                      <a:pPr marL="0" marR="0" algn="ctr">
                        <a:lnSpc>
                          <a:spcPct val="115000"/>
                        </a:lnSpc>
                        <a:spcBef>
                          <a:spcPts val="0"/>
                        </a:spcBef>
                        <a:spcAft>
                          <a:spcPts val="0"/>
                        </a:spcAft>
                      </a:pPr>
                      <a:r>
                        <a:rPr lang="en-US" sz="1800" b="1" i="0" dirty="0" smtClean="0">
                          <a:solidFill>
                            <a:srgbClr val="FF3300"/>
                          </a:solidFill>
                          <a:latin typeface="Arial" pitchFamily="34" charset="0"/>
                          <a:ea typeface="Calibri"/>
                          <a:cs typeface="Arial" pitchFamily="34" charset="0"/>
                        </a:rPr>
                        <a:t>98%</a:t>
                      </a:r>
                      <a:endParaRPr lang="en-US" sz="1800" b="1" i="0" dirty="0">
                        <a:solidFill>
                          <a:srgbClr val="FF3300"/>
                        </a:solidFill>
                        <a:latin typeface="Arial" pitchFamily="34" charset="0"/>
                        <a:ea typeface="Calibri"/>
                        <a:cs typeface="Arial" pitchFamily="34" charset="0"/>
                      </a:endParaRPr>
                    </a:p>
                  </a:txBody>
                  <a:tcPr marL="60237" marR="60237" marT="0" marB="0" anchor="ctr"/>
                </a:tc>
              </a:tr>
            </a:tbl>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17</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10" name="Rectangle 9"/>
          <p:cNvSpPr/>
          <p:nvPr/>
        </p:nvSpPr>
        <p:spPr>
          <a:xfrm>
            <a:off x="0" y="1219200"/>
            <a:ext cx="9144000" cy="400110"/>
          </a:xfrm>
          <a:prstGeom prst="rect">
            <a:avLst/>
          </a:prstGeom>
        </p:spPr>
        <p:txBody>
          <a:bodyPr wrap="square">
            <a:spAutoFit/>
          </a:bodyPr>
          <a:lstStyle/>
          <a:p>
            <a:r>
              <a:rPr lang="en-US" sz="2000" b="1" dirty="0" smtClean="0">
                <a:solidFill>
                  <a:srgbClr val="C00000"/>
                </a:solidFill>
                <a:latin typeface="Arial" pitchFamily="34" charset="0"/>
                <a:cs typeface="Arial" pitchFamily="34" charset="0"/>
              </a:rPr>
              <a:t> 2. </a:t>
            </a:r>
            <a:r>
              <a:rPr lang="en-US" sz="2000" b="1" u="sng" dirty="0" smtClean="0">
                <a:solidFill>
                  <a:srgbClr val="C00000"/>
                </a:solidFill>
                <a:latin typeface="Arial" pitchFamily="34" charset="0"/>
                <a:cs typeface="Arial" pitchFamily="34" charset="0"/>
              </a:rPr>
              <a:t>Food grains  Allotted to implementing level (up to 31</a:t>
            </a:r>
            <a:r>
              <a:rPr lang="en-US" sz="2000" b="1" u="sng" baseline="30000" dirty="0" smtClean="0">
                <a:solidFill>
                  <a:srgbClr val="C00000"/>
                </a:solidFill>
                <a:latin typeface="Arial" pitchFamily="34" charset="0"/>
                <a:cs typeface="Arial" pitchFamily="34" charset="0"/>
              </a:rPr>
              <a:t>st</a:t>
            </a:r>
            <a:r>
              <a:rPr lang="en-US" sz="2000" b="1" u="sng" dirty="0" smtClean="0">
                <a:solidFill>
                  <a:srgbClr val="C00000"/>
                </a:solidFill>
                <a:latin typeface="Arial" pitchFamily="34" charset="0"/>
                <a:cs typeface="Arial" pitchFamily="34" charset="0"/>
              </a:rPr>
              <a:t>  March, 2018):</a:t>
            </a:r>
            <a:endParaRPr lang="en-US" sz="2000" dirty="0">
              <a:solidFill>
                <a:srgbClr val="C00000"/>
              </a:solidFill>
              <a:latin typeface="Arial" pitchFamily="34" charset="0"/>
              <a:cs typeface="Arial" pitchFamily="34" charset="0"/>
            </a:endParaRPr>
          </a:p>
        </p:txBody>
      </p:sp>
      <p:graphicFrame>
        <p:nvGraphicFramePr>
          <p:cNvPr id="11" name="Table 10"/>
          <p:cNvGraphicFramePr>
            <a:graphicFrameLocks noGrp="1"/>
          </p:cNvGraphicFramePr>
          <p:nvPr/>
        </p:nvGraphicFramePr>
        <p:xfrm>
          <a:off x="304799" y="2133600"/>
          <a:ext cx="8534402" cy="3657600"/>
        </p:xfrm>
        <a:graphic>
          <a:graphicData uri="http://schemas.openxmlformats.org/drawingml/2006/table">
            <a:tbl>
              <a:tblPr>
                <a:tableStyleId>{284E427A-3D55-4303-BF80-6455036E1DE7}</a:tableStyleId>
              </a:tblPr>
              <a:tblGrid>
                <a:gridCol w="1447801"/>
                <a:gridCol w="1676400"/>
                <a:gridCol w="1447800"/>
                <a:gridCol w="1981200"/>
                <a:gridCol w="1981201"/>
              </a:tblGrid>
              <a:tr h="1645920">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Opening balance</a:t>
                      </a:r>
                      <a:endParaRPr lang="en-US" sz="2400" b="1" dirty="0">
                        <a:solidFill>
                          <a:srgbClr val="0033CC"/>
                        </a:solidFill>
                        <a:latin typeface="Arial" pitchFamily="34" charset="0"/>
                        <a:ea typeface="Times New Roman"/>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b="1" dirty="0" smtClean="0">
                          <a:solidFill>
                            <a:srgbClr val="0033CC"/>
                          </a:solidFill>
                          <a:latin typeface="Arial" pitchFamily="34" charset="0"/>
                          <a:cs typeface="Arial" pitchFamily="34" charset="0"/>
                        </a:rPr>
                        <a:t>Received from FCI (in MT)</a:t>
                      </a:r>
                      <a:endParaRPr lang="en-US" sz="2400" b="1" dirty="0">
                        <a:solidFill>
                          <a:srgbClr val="0033CC"/>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Total</a:t>
                      </a:r>
                      <a:endParaRPr lang="en-US" sz="2400" b="1" dirty="0">
                        <a:solidFill>
                          <a:srgbClr val="0033CC"/>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solidFill>
                            <a:srgbClr val="0033CC"/>
                          </a:solidFill>
                          <a:latin typeface="Arial" pitchFamily="34" charset="0"/>
                          <a:cs typeface="Arial" pitchFamily="34" charset="0"/>
                        </a:rPr>
                        <a:t>Utilization</a:t>
                      </a:r>
                      <a:r>
                        <a:rPr lang="en-US" sz="2400" b="1" baseline="0" dirty="0" smtClean="0">
                          <a:solidFill>
                            <a:srgbClr val="0033CC"/>
                          </a:solidFill>
                          <a:latin typeface="Arial" pitchFamily="34" charset="0"/>
                          <a:cs typeface="Arial" pitchFamily="34" charset="0"/>
                        </a:rPr>
                        <a:t> of food grains</a:t>
                      </a:r>
                      <a:endParaRPr lang="en-US" sz="2400" b="1" dirty="0">
                        <a:solidFill>
                          <a:srgbClr val="0033CC"/>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solidFill>
                            <a:srgbClr val="0033CC"/>
                          </a:solidFill>
                          <a:latin typeface="Arial" pitchFamily="34" charset="0"/>
                          <a:cs typeface="Arial" pitchFamily="34" charset="0"/>
                        </a:rPr>
                        <a:t>Un-utilized food grains (in </a:t>
                      </a:r>
                      <a:r>
                        <a:rPr lang="en-US" sz="2400" b="1" dirty="0">
                          <a:solidFill>
                            <a:srgbClr val="0033CC"/>
                          </a:solidFill>
                          <a:latin typeface="Arial" pitchFamily="34" charset="0"/>
                          <a:cs typeface="Arial" pitchFamily="34" charset="0"/>
                        </a:rPr>
                        <a:t>MT)</a:t>
                      </a:r>
                      <a:endParaRPr lang="en-US" sz="2400" b="1" dirty="0">
                        <a:solidFill>
                          <a:srgbClr val="0033CC"/>
                        </a:solidFill>
                        <a:latin typeface="Arial" pitchFamily="34" charset="0"/>
                        <a:ea typeface="Times New Roman"/>
                        <a:cs typeface="Arial" pitchFamily="34" charset="0"/>
                      </a:endParaRPr>
                    </a:p>
                  </a:txBody>
                  <a:tcPr marL="68580" marR="68580" marT="0" marB="0" anchor="ctr"/>
                </a:tc>
              </a:tr>
              <a:tr h="2011680">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46.75</a:t>
                      </a:r>
                      <a:endParaRPr lang="en-US" sz="2400" b="1" dirty="0">
                        <a:solidFill>
                          <a:srgbClr val="0033CC"/>
                        </a:solidFill>
                        <a:latin typeface="Arial" pitchFamily="34" charset="0"/>
                        <a:ea typeface="Times New Roman"/>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9875.16</a:t>
                      </a:r>
                      <a:endParaRPr lang="en-US" sz="2400" b="1" dirty="0">
                        <a:solidFill>
                          <a:srgbClr val="0033CC"/>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9921.91</a:t>
                      </a:r>
                      <a:endParaRPr lang="en-US" sz="2400" b="1" dirty="0">
                        <a:solidFill>
                          <a:srgbClr val="0033CC"/>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9567</a:t>
                      </a:r>
                    </a:p>
                    <a:p>
                      <a:pPr marL="0" marR="0" algn="ctr">
                        <a:spcBef>
                          <a:spcPts val="0"/>
                        </a:spcBef>
                        <a:spcAft>
                          <a:spcPts val="0"/>
                        </a:spcAft>
                      </a:pPr>
                      <a:r>
                        <a:rPr lang="en-US" sz="2400" b="1" dirty="0" smtClean="0">
                          <a:solidFill>
                            <a:srgbClr val="0033CC"/>
                          </a:solidFill>
                          <a:latin typeface="Arial" pitchFamily="34" charset="0"/>
                          <a:ea typeface="Times New Roman"/>
                          <a:cs typeface="Arial" pitchFamily="34" charset="0"/>
                        </a:rPr>
                        <a:t> (96%)</a:t>
                      </a:r>
                      <a:endParaRPr lang="en-US" sz="2400" b="1" dirty="0">
                        <a:solidFill>
                          <a:srgbClr val="0033CC"/>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400" b="1" kern="1200" dirty="0" smtClean="0">
                          <a:solidFill>
                            <a:srgbClr val="0033CC"/>
                          </a:solidFill>
                          <a:latin typeface="Arial" pitchFamily="34" charset="0"/>
                          <a:ea typeface="Times New Roman"/>
                          <a:cs typeface="Arial" pitchFamily="34" charset="0"/>
                        </a:rPr>
                        <a:t>356.13</a:t>
                      </a:r>
                      <a:endParaRPr lang="en-US" sz="2400" b="1" kern="1200" dirty="0">
                        <a:solidFill>
                          <a:srgbClr val="0033CC"/>
                        </a:solidFill>
                        <a:latin typeface="Arial" pitchFamily="34" charset="0"/>
                        <a:ea typeface="Times New Roman"/>
                        <a:cs typeface="Arial" pitchFamily="34" charset="0"/>
                      </a:endParaRPr>
                    </a:p>
                  </a:txBody>
                  <a:tcPr marL="68580" marR="68580" marT="0" marB="0" anchor="ctr"/>
                </a:tc>
              </a:tr>
            </a:tbl>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133600" y="3200400"/>
            <a:ext cx="4953000"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buClr>
                <a:srgbClr val="800000"/>
              </a:buClr>
              <a:defRPr/>
            </a:pPr>
            <a:r>
              <a:rPr lang="en-US" sz="3600" b="1" dirty="0" smtClean="0">
                <a:solidFill>
                  <a:srgbClr val="C00000"/>
                </a:solidFill>
                <a:latin typeface="Arial Black" pitchFamily="34" charset="0"/>
                <a:cs typeface="Arial" pitchFamily="34" charset="0"/>
              </a:rPr>
              <a:t>Best Practices</a:t>
            </a:r>
            <a:endParaRPr lang="en-US" sz="3600" b="1" dirty="0">
              <a:solidFill>
                <a:srgbClr val="C00000"/>
              </a:solidFill>
              <a:latin typeface="Arial Black"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3722A86F-164F-4C1D-A094-9C3C1C2F4143}" type="slidenum">
              <a:rPr lang="en-US" smtClean="0"/>
              <a:pPr>
                <a:defRPr/>
              </a:pPr>
              <a:t>18</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A33D27A-5567-4C94-929E-8513A89D653D}" type="slidenum">
              <a:rPr lang="en-US" smtClean="0"/>
              <a:pPr>
                <a:defRPr/>
              </a:pPr>
              <a:t>19</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9" name="TextBox 8"/>
          <p:cNvSpPr txBox="1"/>
          <p:nvPr/>
        </p:nvSpPr>
        <p:spPr>
          <a:xfrm>
            <a:off x="0" y="1143001"/>
            <a:ext cx="4038600" cy="3978012"/>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1.</a:t>
            </a:r>
            <a:r>
              <a:rPr lang="en-US" sz="2200" b="1" u="sng" dirty="0" smtClean="0">
                <a:solidFill>
                  <a:srgbClr val="000099"/>
                </a:solidFill>
                <a:latin typeface="Arial" pitchFamily="34" charset="0"/>
                <a:cs typeface="Arial" pitchFamily="34" charset="0"/>
              </a:rPr>
              <a:t>Provision of Dining hall:  </a:t>
            </a:r>
          </a:p>
          <a:p>
            <a:pPr algn="just"/>
            <a:endParaRPr lang="en-US" sz="1050" dirty="0" smtClean="0">
              <a:solidFill>
                <a:srgbClr val="000099"/>
              </a:solidFill>
              <a:latin typeface="Arial" pitchFamily="34" charset="0"/>
              <a:cs typeface="Arial" pitchFamily="34" charset="0"/>
            </a:endParaRPr>
          </a:p>
          <a:p>
            <a:pPr marL="231775" indent="-231775" algn="just"/>
            <a:r>
              <a:rPr lang="en-US" sz="2200" dirty="0" smtClean="0">
                <a:solidFill>
                  <a:srgbClr val="000099"/>
                </a:solidFill>
                <a:latin typeface="Arial" pitchFamily="34" charset="0"/>
                <a:cs typeface="Arial" pitchFamily="34" charset="0"/>
              </a:rPr>
              <a:t>   Dining halls are being constructed with seating arrangement for taking the mid day meal in the school premises. At present, 250 nos. dining halls have been constructed using state’s own resources  and  more 16 nos. dining halls are in progress under MGNREGA.</a:t>
            </a:r>
          </a:p>
        </p:txBody>
      </p:sp>
      <p:pic>
        <p:nvPicPr>
          <p:cNvPr id="2" name="Picture 2" descr="C:\Users\BOMDM\Desktop\pic of MDMS\Dining Hall BR Ambedkar-1.jpg"/>
          <p:cNvPicPr>
            <a:picLocks noChangeAspect="1" noChangeArrowheads="1"/>
          </p:cNvPicPr>
          <p:nvPr/>
        </p:nvPicPr>
        <p:blipFill>
          <a:blip r:embed="rId3" cstate="print"/>
          <a:srcRect/>
          <a:stretch>
            <a:fillRect/>
          </a:stretch>
        </p:blipFill>
        <p:spPr bwMode="auto">
          <a:xfrm>
            <a:off x="4343400" y="1219200"/>
            <a:ext cx="4422774" cy="42179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431925" y="2863850"/>
            <a:ext cx="184150" cy="366713"/>
          </a:xfrm>
          <a:prstGeom prst="rect">
            <a:avLst/>
          </a:prstGeom>
          <a:noFill/>
          <a:ln w="9525">
            <a:noFill/>
            <a:miter lim="800000"/>
            <a:headEnd/>
            <a:tailEnd/>
          </a:ln>
        </p:spPr>
        <p:txBody>
          <a:bodyPr wrap="none">
            <a:spAutoFit/>
          </a:bodyPr>
          <a:lstStyle/>
          <a:p>
            <a:endParaRPr lang="en-US"/>
          </a:p>
        </p:txBody>
      </p:sp>
      <p:sp>
        <p:nvSpPr>
          <p:cNvPr id="6147" name="Text Box 3"/>
          <p:cNvSpPr txBox="1">
            <a:spLocks noChangeArrowheads="1"/>
          </p:cNvSpPr>
          <p:nvPr/>
        </p:nvSpPr>
        <p:spPr bwMode="auto">
          <a:xfrm>
            <a:off x="990600" y="2782669"/>
            <a:ext cx="7286995" cy="646331"/>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spAutoFit/>
          </a:bodyPr>
          <a:lstStyle/>
          <a:p>
            <a:r>
              <a:rPr lang="en-US" sz="3600" b="1" dirty="0">
                <a:solidFill>
                  <a:srgbClr val="C00000"/>
                </a:solidFill>
                <a:latin typeface="Arial Black" pitchFamily="34" charset="0"/>
              </a:rPr>
              <a:t>Brief introduction of Tripura</a:t>
            </a:r>
          </a:p>
        </p:txBody>
      </p:sp>
      <p:sp>
        <p:nvSpPr>
          <p:cNvPr id="4" name="Slide Number Placeholder 3"/>
          <p:cNvSpPr>
            <a:spLocks noGrp="1"/>
          </p:cNvSpPr>
          <p:nvPr>
            <p:ph type="sldNum" sz="quarter" idx="12"/>
          </p:nvPr>
        </p:nvSpPr>
        <p:spPr/>
        <p:txBody>
          <a:bodyPr/>
          <a:lstStyle/>
          <a:p>
            <a:pPr>
              <a:defRPr/>
            </a:pPr>
            <a:fld id="{5C517042-834A-4EAC-87AD-A704D4861BD2}" type="slidenum">
              <a:rPr lang="en-US" smtClean="0"/>
              <a:pPr>
                <a:defRPr/>
              </a:pPr>
              <a:t>2</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6" name="TextBox 5"/>
          <p:cNvSpPr txBox="1"/>
          <p:nvPr/>
        </p:nvSpPr>
        <p:spPr>
          <a:xfrm>
            <a:off x="152400" y="1905000"/>
            <a:ext cx="4191000" cy="4832092"/>
          </a:xfrm>
          <a:prstGeom prst="rect">
            <a:avLst/>
          </a:prstGeom>
          <a:noFill/>
        </p:spPr>
        <p:txBody>
          <a:bodyPr wrap="square" rtlCol="0">
            <a:spAutoFit/>
          </a:bodyPr>
          <a:lstStyle/>
          <a:p>
            <a:pPr algn="just"/>
            <a:r>
              <a:rPr lang="en-US" sz="2200" dirty="0" smtClean="0">
                <a:solidFill>
                  <a:srgbClr val="000099"/>
                </a:solidFill>
                <a:latin typeface="Arial" pitchFamily="34" charset="0"/>
                <a:cs typeface="Arial" pitchFamily="34" charset="0"/>
              </a:rPr>
              <a:t>Kitchen gardens have been raised in 471 schools with the objective of giving the children more nutritious &amp; pesticide free food by using the vegetables like, cabbage,  potato,  tomato,  </a:t>
            </a:r>
            <a:r>
              <a:rPr lang="en-US" sz="2200" dirty="0" err="1" smtClean="0">
                <a:solidFill>
                  <a:srgbClr val="000099"/>
                </a:solidFill>
                <a:latin typeface="Arial" pitchFamily="34" charset="0"/>
                <a:cs typeface="Arial" pitchFamily="34" charset="0"/>
              </a:rPr>
              <a:t>brinjal</a:t>
            </a:r>
            <a:r>
              <a:rPr lang="en-US" sz="2200" dirty="0" smtClean="0">
                <a:solidFill>
                  <a:srgbClr val="000099"/>
                </a:solidFill>
                <a:latin typeface="Arial" pitchFamily="34" charset="0"/>
                <a:cs typeface="Arial" pitchFamily="34" charset="0"/>
              </a:rPr>
              <a:t>, radish etc. grown in the kitchen gardens. More 200 schools are being taken initiative for raising kitchen Gardens by dovetailing   fund from  MGNREGA and Horticulture Department, Govt. of Tripura.</a:t>
            </a:r>
            <a:endParaRPr lang="en-US" sz="2200" dirty="0">
              <a:solidFill>
                <a:srgbClr val="000099"/>
              </a:solidFill>
              <a:latin typeface="Arial" pitchFamily="34" charset="0"/>
              <a:cs typeface="Arial" pitchFamily="34" charset="0"/>
            </a:endParaRPr>
          </a:p>
        </p:txBody>
      </p:sp>
      <p:pic>
        <p:nvPicPr>
          <p:cNvPr id="2051" name="Picture 3" descr="C:\Users\BOMDM\Desktop\kichen Garden\IMG-20170131-WA0013.jpg"/>
          <p:cNvPicPr>
            <a:picLocks noChangeAspect="1" noChangeArrowheads="1"/>
          </p:cNvPicPr>
          <p:nvPr/>
        </p:nvPicPr>
        <p:blipFill>
          <a:blip r:embed="rId3"/>
          <a:srcRect/>
          <a:stretch>
            <a:fillRect/>
          </a:stretch>
        </p:blipFill>
        <p:spPr bwMode="auto">
          <a:xfrm>
            <a:off x="4572000" y="1981200"/>
            <a:ext cx="4419600" cy="4114800"/>
          </a:xfrm>
          <a:prstGeom prst="rect">
            <a:avLst/>
          </a:prstGeom>
          <a:noFill/>
        </p:spPr>
      </p:pic>
      <p:sp>
        <p:nvSpPr>
          <p:cNvPr id="10" name="Slide Number Placeholder 2"/>
          <p:cNvSpPr>
            <a:spLocks noGrp="1"/>
          </p:cNvSpPr>
          <p:nvPr>
            <p:ph type="sldNum" sz="quarter" idx="12"/>
          </p:nvPr>
        </p:nvSpPr>
        <p:spPr>
          <a:xfrm>
            <a:off x="76200" y="1295400"/>
            <a:ext cx="5486400" cy="609600"/>
          </a:xfrm>
        </p:spPr>
        <p:txBody>
          <a:bodyPr/>
          <a:lstStyle/>
          <a:p>
            <a:pPr algn="just"/>
            <a:r>
              <a:rPr lang="en-US" sz="2400" b="1" dirty="0" smtClean="0">
                <a:solidFill>
                  <a:srgbClr val="000099"/>
                </a:solidFill>
                <a:latin typeface="Arial" pitchFamily="34" charset="0"/>
                <a:cs typeface="Arial" pitchFamily="34" charset="0"/>
              </a:rPr>
              <a:t>2.</a:t>
            </a:r>
            <a:r>
              <a:rPr lang="en-US" sz="2400" b="1" u="sng" dirty="0" smtClean="0">
                <a:solidFill>
                  <a:srgbClr val="000099"/>
                </a:solidFill>
                <a:latin typeface="Arial" pitchFamily="34" charset="0"/>
                <a:cs typeface="Arial" pitchFamily="34" charset="0"/>
              </a:rPr>
              <a:t>Provision of Kitchen Garden:</a:t>
            </a:r>
            <a:fld id="{3722A86F-164F-4C1D-A094-9C3C1C2F4143}" type="slidenum">
              <a:rPr lang="en-US" sz="2400" smtClean="0">
                <a:latin typeface="Arial" pitchFamily="34" charset="0"/>
                <a:cs typeface="Arial" pitchFamily="34" charset="0"/>
              </a:rPr>
              <a:pPr algn="just"/>
              <a:t>20</a:t>
            </a:fld>
            <a:endParaRPr lang="en-US" sz="2400" dirty="0">
              <a:latin typeface="Arial" pitchFamily="34" charset="0"/>
              <a:cs typeface="Arial" pitchFamily="34" charset="0"/>
            </a:endParaRPr>
          </a:p>
        </p:txBody>
      </p:sp>
      <p:sp>
        <p:nvSpPr>
          <p:cNvPr id="7" name="TextBox 2"/>
          <p:cNvSpPr txBox="1">
            <a:spLocks noChangeArrowheads="1"/>
          </p:cNvSpPr>
          <p:nvPr/>
        </p:nvSpPr>
        <p:spPr bwMode="auto">
          <a:xfrm>
            <a:off x="5163261" y="4913293"/>
            <a:ext cx="2913939" cy="954107"/>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K.B Institutions</a:t>
            </a:r>
          </a:p>
          <a:p>
            <a:pPr algn="ctr"/>
            <a:r>
              <a:rPr lang="en-US" sz="2800" b="1" dirty="0" smtClean="0">
                <a:solidFill>
                  <a:srgbClr val="FFFF00"/>
                </a:solidFill>
                <a:latin typeface="Arial" pitchFamily="34" charset="0"/>
                <a:cs typeface="Arial" pitchFamily="34" charset="0"/>
              </a:rPr>
              <a:t>Gomati District</a:t>
            </a:r>
            <a:endParaRPr lang="en-US" sz="28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1387475"/>
            <a:ext cx="3886200" cy="365125"/>
          </a:xfrm>
        </p:spPr>
        <p:txBody>
          <a:bodyPr/>
          <a:lstStyle/>
          <a:p>
            <a:pPr>
              <a:defRPr/>
            </a:pPr>
            <a:r>
              <a:rPr lang="en-US" sz="2400" b="1" dirty="0" smtClean="0">
                <a:solidFill>
                  <a:srgbClr val="000099"/>
                </a:solidFill>
                <a:latin typeface="Arial" pitchFamily="34" charset="0"/>
                <a:cs typeface="Arial" pitchFamily="34" charset="0"/>
              </a:rPr>
              <a:t>3. </a:t>
            </a:r>
            <a:r>
              <a:rPr lang="en-US" sz="2400" b="1" u="sng" dirty="0" smtClean="0">
                <a:solidFill>
                  <a:srgbClr val="000099"/>
                </a:solidFill>
                <a:latin typeface="Arial" pitchFamily="34" charset="0"/>
                <a:cs typeface="Arial" pitchFamily="34" charset="0"/>
              </a:rPr>
              <a:t>Hand Wash Activity:</a:t>
            </a:r>
            <a:r>
              <a:rPr lang="en-US" sz="2400" b="1" dirty="0" smtClean="0">
                <a:solidFill>
                  <a:srgbClr val="000099"/>
                </a:solidFill>
                <a:latin typeface="Arial" pitchFamily="34" charset="0"/>
                <a:cs typeface="Arial" pitchFamily="34" charset="0"/>
              </a:rPr>
              <a:t> </a:t>
            </a:r>
            <a:fld id="{63A10332-8F53-4C0E-B320-65B1F70503A4}" type="slidenum">
              <a:rPr lang="en-US" sz="2400" b="1" smtClean="0">
                <a:latin typeface="Arial" pitchFamily="34" charset="0"/>
                <a:cs typeface="Arial" pitchFamily="34" charset="0"/>
              </a:rPr>
              <a:pPr>
                <a:defRPr/>
              </a:pPr>
              <a:t>21</a:t>
            </a:fld>
            <a:endParaRPr lang="en-US" sz="2400" b="1" dirty="0">
              <a:latin typeface="Arial" pitchFamily="34" charset="0"/>
              <a:cs typeface="Arial" pitchFamily="34" charset="0"/>
            </a:endParaRPr>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sp>
        <p:nvSpPr>
          <p:cNvPr id="8" name="TextBox 7"/>
          <p:cNvSpPr txBox="1"/>
          <p:nvPr/>
        </p:nvSpPr>
        <p:spPr>
          <a:xfrm>
            <a:off x="152400" y="1970544"/>
            <a:ext cx="3886200" cy="2677656"/>
          </a:xfrm>
          <a:prstGeom prst="rect">
            <a:avLst/>
          </a:prstGeom>
          <a:noFill/>
        </p:spPr>
        <p:txBody>
          <a:bodyPr wrap="square" rtlCol="0">
            <a:spAutoFit/>
          </a:bodyPr>
          <a:lstStyle/>
          <a:p>
            <a:pPr algn="just"/>
            <a:r>
              <a:rPr lang="en-US" sz="2400" dirty="0" smtClean="0">
                <a:solidFill>
                  <a:srgbClr val="000099"/>
                </a:solidFill>
                <a:latin typeface="Arial" pitchFamily="34" charset="0"/>
                <a:cs typeface="Arial" pitchFamily="34" charset="0"/>
              </a:rPr>
              <a:t>Hand wash activity has been implemented in all school units. The Department has introduced group hand washing system in 1313 nos. schools.</a:t>
            </a:r>
          </a:p>
        </p:txBody>
      </p:sp>
      <p:pic>
        <p:nvPicPr>
          <p:cNvPr id="5" name="Picture 1" descr="C:\Users\BOMDM\AppData\Local\Temp\Rar$DIa0.221\DSC_3355.JPG"/>
          <p:cNvPicPr>
            <a:picLocks noChangeAspect="1" noChangeArrowheads="1"/>
          </p:cNvPicPr>
          <p:nvPr/>
        </p:nvPicPr>
        <p:blipFill>
          <a:blip r:embed="rId3" cstate="print"/>
          <a:srcRect/>
          <a:stretch>
            <a:fillRect/>
          </a:stretch>
        </p:blipFill>
        <p:spPr bwMode="auto">
          <a:xfrm>
            <a:off x="4343400" y="2057400"/>
            <a:ext cx="4572000" cy="3886200"/>
          </a:xfrm>
          <a:prstGeom prst="rect">
            <a:avLst/>
          </a:prstGeom>
          <a:noFill/>
        </p:spPr>
      </p:pic>
      <p:sp>
        <p:nvSpPr>
          <p:cNvPr id="7" name="TextBox 2"/>
          <p:cNvSpPr txBox="1">
            <a:spLocks noChangeArrowheads="1"/>
          </p:cNvSpPr>
          <p:nvPr/>
        </p:nvSpPr>
        <p:spPr bwMode="auto">
          <a:xfrm>
            <a:off x="4876800" y="4724400"/>
            <a:ext cx="3692999" cy="954107"/>
          </a:xfrm>
          <a:prstGeom prst="rect">
            <a:avLst/>
          </a:prstGeom>
          <a:noFill/>
          <a:ln w="9525">
            <a:noFill/>
            <a:miter lim="800000"/>
            <a:headEnd/>
            <a:tailEnd/>
          </a:ln>
        </p:spPr>
        <p:txBody>
          <a:bodyPr wrap="none">
            <a:spAutoFit/>
          </a:bodyPr>
          <a:lstStyle/>
          <a:p>
            <a:pPr algn="ctr"/>
            <a:r>
              <a:rPr lang="en-US" sz="2800" b="1" dirty="0" err="1" smtClean="0">
                <a:solidFill>
                  <a:srgbClr val="FFFF00"/>
                </a:solidFill>
                <a:latin typeface="Arial" pitchFamily="34" charset="0"/>
                <a:cs typeface="Arial" pitchFamily="34" charset="0"/>
              </a:rPr>
              <a:t>Umakanta</a:t>
            </a:r>
            <a:r>
              <a:rPr lang="en-US" sz="2800" b="1" dirty="0" smtClean="0">
                <a:solidFill>
                  <a:srgbClr val="FFFF00"/>
                </a:solidFill>
                <a:latin typeface="Arial" pitchFamily="34" charset="0"/>
                <a:cs typeface="Arial" pitchFamily="34" charset="0"/>
              </a:rPr>
              <a:t> Academy</a:t>
            </a:r>
          </a:p>
          <a:p>
            <a:pPr algn="ctr"/>
            <a:r>
              <a:rPr lang="en-US" sz="2800" b="1" dirty="0" smtClean="0">
                <a:solidFill>
                  <a:srgbClr val="FFFF00"/>
                </a:solidFill>
                <a:latin typeface="Arial" pitchFamily="34" charset="0"/>
                <a:cs typeface="Arial" pitchFamily="34" charset="0"/>
              </a:rPr>
              <a:t>West Tripura District</a:t>
            </a:r>
            <a:endParaRPr lang="en-US" sz="28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22</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sp>
        <p:nvSpPr>
          <p:cNvPr id="8" name="TextBox 7"/>
          <p:cNvSpPr txBox="1"/>
          <p:nvPr/>
        </p:nvSpPr>
        <p:spPr>
          <a:xfrm>
            <a:off x="0" y="1061621"/>
            <a:ext cx="4191000" cy="4539704"/>
          </a:xfrm>
          <a:prstGeom prst="rect">
            <a:avLst/>
          </a:prstGeom>
          <a:noFill/>
        </p:spPr>
        <p:txBody>
          <a:bodyPr wrap="square" rtlCol="0">
            <a:spAutoFit/>
          </a:bodyPr>
          <a:lstStyle/>
          <a:p>
            <a:pPr algn="just"/>
            <a:r>
              <a:rPr lang="en-US" sz="2200" dirty="0" smtClean="0">
                <a:solidFill>
                  <a:srgbClr val="000099"/>
                </a:solidFill>
                <a:latin typeface="Arial" pitchFamily="34" charset="0"/>
                <a:cs typeface="Arial" pitchFamily="34" charset="0"/>
              </a:rPr>
              <a:t> </a:t>
            </a:r>
            <a:r>
              <a:rPr lang="en-US" sz="2200" b="1" dirty="0" smtClean="0">
                <a:solidFill>
                  <a:srgbClr val="000099"/>
                </a:solidFill>
                <a:latin typeface="Arial" pitchFamily="34" charset="0"/>
                <a:cs typeface="Arial" pitchFamily="34" charset="0"/>
              </a:rPr>
              <a:t>4. </a:t>
            </a:r>
            <a:r>
              <a:rPr lang="en-US" sz="2200" b="1" u="sng" dirty="0" smtClean="0">
                <a:solidFill>
                  <a:srgbClr val="000099"/>
                </a:solidFill>
                <a:latin typeface="Arial" pitchFamily="34" charset="0"/>
                <a:cs typeface="Arial" pitchFamily="34" charset="0"/>
              </a:rPr>
              <a:t>Practice of food tasting:</a:t>
            </a:r>
          </a:p>
          <a:p>
            <a:pPr algn="just"/>
            <a:endParaRPr lang="en-US" sz="900" dirty="0" smtClean="0">
              <a:solidFill>
                <a:srgbClr val="000099"/>
              </a:solidFill>
              <a:latin typeface="Arial" pitchFamily="34" charset="0"/>
              <a:cs typeface="Arial" pitchFamily="34" charset="0"/>
            </a:endParaRPr>
          </a:p>
          <a:p>
            <a:pPr marL="287338" indent="-287338" algn="just"/>
            <a:r>
              <a:rPr lang="en-US" sz="2000" dirty="0" smtClean="0">
                <a:solidFill>
                  <a:srgbClr val="000099"/>
                </a:solidFill>
                <a:latin typeface="Arial" pitchFamily="34" charset="0"/>
                <a:cs typeface="Arial" pitchFamily="34" charset="0"/>
              </a:rPr>
              <a:t>    </a:t>
            </a:r>
            <a:r>
              <a:rPr lang="en-US" dirty="0" smtClean="0">
                <a:solidFill>
                  <a:srgbClr val="000099"/>
                </a:solidFill>
                <a:latin typeface="Arial" pitchFamily="34" charset="0"/>
                <a:cs typeface="Arial" pitchFamily="34" charset="0"/>
              </a:rPr>
              <a:t>The practice of tasting of cooked food under MDM </a:t>
            </a:r>
            <a:r>
              <a:rPr lang="en-US" dirty="0" err="1" smtClean="0">
                <a:solidFill>
                  <a:srgbClr val="000099"/>
                </a:solidFill>
                <a:latin typeface="Arial" pitchFamily="34" charset="0"/>
                <a:cs typeface="Arial" pitchFamily="34" charset="0"/>
              </a:rPr>
              <a:t>Programme</a:t>
            </a:r>
            <a:r>
              <a:rPr lang="en-US" dirty="0" smtClean="0">
                <a:solidFill>
                  <a:srgbClr val="000099"/>
                </a:solidFill>
                <a:latin typeface="Arial" pitchFamily="34" charset="0"/>
                <a:cs typeface="Arial" pitchFamily="34" charset="0"/>
              </a:rPr>
              <a:t> are being implemented in all school units. Under the practice of tasting of cooked food every day cooked food (mid day meal) must be </a:t>
            </a:r>
            <a:r>
              <a:rPr lang="en-US" b="1" u="sng" dirty="0" smtClean="0">
                <a:solidFill>
                  <a:srgbClr val="000099"/>
                </a:solidFill>
                <a:latin typeface="Arial" pitchFamily="34" charset="0"/>
                <a:cs typeface="Arial" pitchFamily="34" charset="0"/>
              </a:rPr>
              <a:t>tasted by the assigned teacher first</a:t>
            </a:r>
            <a:r>
              <a:rPr lang="en-US" u="sng" dirty="0" smtClean="0">
                <a:solidFill>
                  <a:srgbClr val="000099"/>
                </a:solidFill>
                <a:latin typeface="Arial" pitchFamily="34" charset="0"/>
                <a:cs typeface="Arial" pitchFamily="34" charset="0"/>
              </a:rPr>
              <a:t>, </a:t>
            </a:r>
            <a:r>
              <a:rPr lang="en-US" b="1" u="sng" dirty="0" smtClean="0">
                <a:solidFill>
                  <a:srgbClr val="000099"/>
                </a:solidFill>
                <a:latin typeface="Arial" pitchFamily="34" charset="0"/>
                <a:cs typeface="Arial" pitchFamily="34" charset="0"/>
              </a:rPr>
              <a:t>secondly by one of the cook-cum-helpers and lastly by at least one mother / parent</a:t>
            </a:r>
            <a:r>
              <a:rPr lang="en-US" dirty="0" smtClean="0">
                <a:solidFill>
                  <a:srgbClr val="000099"/>
                </a:solidFill>
                <a:latin typeface="Arial" pitchFamily="34" charset="0"/>
                <a:cs typeface="Arial" pitchFamily="34" charset="0"/>
              </a:rPr>
              <a:t> and they also write </a:t>
            </a:r>
            <a:r>
              <a:rPr lang="en-US" b="1" u="sng" dirty="0" smtClean="0">
                <a:solidFill>
                  <a:srgbClr val="000099"/>
                </a:solidFill>
                <a:latin typeface="Arial" pitchFamily="34" charset="0"/>
                <a:cs typeface="Arial" pitchFamily="34" charset="0"/>
              </a:rPr>
              <a:t>their comments in the specific food Tasting Register kept in every school</a:t>
            </a:r>
            <a:r>
              <a:rPr lang="en-US" dirty="0" smtClean="0">
                <a:solidFill>
                  <a:srgbClr val="000099"/>
                </a:solidFill>
                <a:latin typeface="Arial" pitchFamily="34" charset="0"/>
                <a:cs typeface="Arial" pitchFamily="34" charset="0"/>
              </a:rPr>
              <a:t> before serving the Mid-Day-Meal to the students.</a:t>
            </a:r>
            <a:endParaRPr lang="en-US" sz="2200" dirty="0" smtClean="0">
              <a:solidFill>
                <a:srgbClr val="000099"/>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55044" y="1676400"/>
            <a:ext cx="4736556" cy="3810000"/>
          </a:xfrm>
          <a:prstGeom prst="rect">
            <a:avLst/>
          </a:prstGeom>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6200" y="1524000"/>
            <a:ext cx="5562600" cy="365125"/>
          </a:xfrm>
        </p:spPr>
        <p:txBody>
          <a:bodyPr/>
          <a:lstStyle/>
          <a:p>
            <a:pPr>
              <a:defRPr/>
            </a:pPr>
            <a:r>
              <a:rPr lang="en-US" sz="2400" b="1" dirty="0" smtClean="0">
                <a:solidFill>
                  <a:srgbClr val="000099"/>
                </a:solidFill>
                <a:latin typeface="Arial" pitchFamily="34" charset="0"/>
                <a:cs typeface="Arial" pitchFamily="34" charset="0"/>
              </a:rPr>
              <a:t>5. </a:t>
            </a:r>
            <a:r>
              <a:rPr lang="en-US" sz="2400" b="1" u="sng" dirty="0" smtClean="0">
                <a:solidFill>
                  <a:srgbClr val="000099"/>
                </a:solidFill>
                <a:latin typeface="Arial" pitchFamily="34" charset="0"/>
                <a:cs typeface="Arial" pitchFamily="34" charset="0"/>
              </a:rPr>
              <a:t>Provision of Safe Storage Facility:</a:t>
            </a:r>
            <a:endParaRPr lang="en-US" sz="2400" dirty="0"/>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9" name="TextBox 8"/>
          <p:cNvSpPr txBox="1"/>
          <p:nvPr/>
        </p:nvSpPr>
        <p:spPr>
          <a:xfrm>
            <a:off x="228600" y="2057400"/>
            <a:ext cx="3200400" cy="3724096"/>
          </a:xfrm>
          <a:prstGeom prst="rect">
            <a:avLst/>
          </a:prstGeom>
          <a:noFill/>
        </p:spPr>
        <p:txBody>
          <a:bodyPr wrap="square" rtlCol="0">
            <a:spAutoFit/>
          </a:bodyPr>
          <a:lstStyle/>
          <a:p>
            <a:pPr algn="just"/>
            <a:r>
              <a:rPr lang="en-US" sz="2400" dirty="0" smtClean="0">
                <a:solidFill>
                  <a:srgbClr val="000099"/>
                </a:solidFill>
                <a:latin typeface="Arial" pitchFamily="34" charset="0"/>
                <a:cs typeface="Arial" pitchFamily="34" charset="0"/>
              </a:rPr>
              <a:t>Safe storage bins scientifically designed with FIFO (First In First Out) system have been provided in all school units for storing the food grains in schools.</a:t>
            </a:r>
          </a:p>
          <a:p>
            <a:pPr marL="231775" indent="-231775" algn="just"/>
            <a:endParaRPr lang="en-US" sz="2200"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 </a:t>
            </a:r>
            <a:endParaRPr lang="en-US" sz="2200" dirty="0">
              <a:solidFill>
                <a:srgbClr val="000099"/>
              </a:solidFill>
              <a:latin typeface="Arial" pitchFamily="34" charset="0"/>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53000" y="968149"/>
            <a:ext cx="3902916" cy="5737452"/>
          </a:xfrm>
          <a:prstGeom prst="rect">
            <a:avLst/>
          </a:prstGeom>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133600" y="3200400"/>
            <a:ext cx="4953000"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buClr>
                <a:srgbClr val="800000"/>
              </a:buClr>
              <a:defRPr/>
            </a:pPr>
            <a:r>
              <a:rPr lang="en-US" sz="3600" b="1" dirty="0" smtClean="0">
                <a:solidFill>
                  <a:srgbClr val="C00000"/>
                </a:solidFill>
                <a:latin typeface="Arial Black" pitchFamily="34" charset="0"/>
                <a:cs typeface="Arial" pitchFamily="34" charset="0"/>
              </a:rPr>
              <a:t>Achievements</a:t>
            </a:r>
            <a:endParaRPr lang="en-US" sz="3600" b="1" dirty="0">
              <a:solidFill>
                <a:srgbClr val="C00000"/>
              </a:solidFill>
              <a:latin typeface="Arial Black"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3722A86F-164F-4C1D-A094-9C3C1C2F4143}" type="slidenum">
              <a:rPr lang="en-US" smtClean="0"/>
              <a:pPr>
                <a:defRPr/>
              </a:pPr>
              <a:t>24</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FD28757-0C11-461E-ABE7-9E8C3D103554}" type="slidenum">
              <a:rPr lang="en-US" smtClean="0"/>
              <a:pPr>
                <a:defRPr/>
              </a:pPr>
              <a:t>25</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7" name="TextBox 6"/>
          <p:cNvSpPr txBox="1"/>
          <p:nvPr/>
        </p:nvSpPr>
        <p:spPr>
          <a:xfrm>
            <a:off x="304800" y="1066800"/>
            <a:ext cx="5257800" cy="461665"/>
          </a:xfrm>
          <a:prstGeom prst="rect">
            <a:avLst/>
          </a:prstGeom>
          <a:noFill/>
        </p:spPr>
        <p:txBody>
          <a:bodyPr wrap="square" rtlCol="0">
            <a:spAutoFit/>
          </a:bodyPr>
          <a:lstStyle/>
          <a:p>
            <a:endParaRPr lang="en-US" sz="2400" b="1" dirty="0">
              <a:solidFill>
                <a:srgbClr val="000099"/>
              </a:solidFill>
              <a:latin typeface="Times New Roman" pitchFamily="18" charset="0"/>
              <a:cs typeface="Times New Roman" pitchFamily="18" charset="0"/>
            </a:endParaRPr>
          </a:p>
        </p:txBody>
      </p:sp>
      <p:sp>
        <p:nvSpPr>
          <p:cNvPr id="8" name="TextBox 7"/>
          <p:cNvSpPr txBox="1"/>
          <p:nvPr/>
        </p:nvSpPr>
        <p:spPr>
          <a:xfrm>
            <a:off x="152400" y="1143000"/>
            <a:ext cx="8686800" cy="3123932"/>
          </a:xfrm>
          <a:prstGeom prst="rect">
            <a:avLst/>
          </a:prstGeom>
          <a:noFill/>
        </p:spPr>
        <p:txBody>
          <a:bodyPr wrap="square" rtlCol="0">
            <a:spAutoFit/>
          </a:bodyPr>
          <a:lstStyle/>
          <a:p>
            <a:pPr marL="457200" indent="-457200" algn="just"/>
            <a:r>
              <a:rPr lang="en-US" sz="2200" b="1" dirty="0" smtClean="0">
                <a:solidFill>
                  <a:srgbClr val="000099"/>
                </a:solidFill>
                <a:latin typeface="Arial" pitchFamily="34" charset="0"/>
                <a:cs typeface="Arial" pitchFamily="34" charset="0"/>
              </a:rPr>
              <a:t>1. 100% Coverage of School &amp; children.</a:t>
            </a:r>
          </a:p>
          <a:p>
            <a:pPr marL="457200" indent="-457200" algn="just"/>
            <a:endParaRPr lang="en-US" sz="1050" dirty="0" smtClean="0">
              <a:solidFill>
                <a:srgbClr val="000099"/>
              </a:solidFill>
              <a:latin typeface="Arial" pitchFamily="34" charset="0"/>
              <a:cs typeface="Arial" pitchFamily="34" charset="0"/>
            </a:endParaRPr>
          </a:p>
          <a:p>
            <a:pPr marL="231775" indent="-231775" algn="just"/>
            <a:r>
              <a:rPr lang="en-US" sz="2200" dirty="0" smtClean="0">
                <a:solidFill>
                  <a:srgbClr val="000099"/>
                </a:solidFill>
                <a:latin typeface="Arial" pitchFamily="34" charset="0"/>
                <a:cs typeface="Arial" pitchFamily="34" charset="0"/>
              </a:rPr>
              <a:t>  100% of enrolled children in all </a:t>
            </a:r>
            <a:r>
              <a:rPr lang="en-US" sz="2200" b="1" dirty="0" smtClean="0">
                <a:solidFill>
                  <a:srgbClr val="000099"/>
                </a:solidFill>
                <a:latin typeface="Arial" pitchFamily="34" charset="0"/>
                <a:cs typeface="Arial" pitchFamily="34" charset="0"/>
              </a:rPr>
              <a:t>Govt. &amp; Govt. aided schools, </a:t>
            </a:r>
            <a:r>
              <a:rPr lang="en-US" sz="2200" b="1" dirty="0" err="1" smtClean="0">
                <a:solidFill>
                  <a:srgbClr val="000099"/>
                </a:solidFill>
                <a:latin typeface="Arial" pitchFamily="34" charset="0"/>
                <a:cs typeface="Arial" pitchFamily="34" charset="0"/>
              </a:rPr>
              <a:t>Madrassa</a:t>
            </a:r>
            <a:r>
              <a:rPr lang="en-US" sz="2200" b="1" dirty="0" smtClean="0">
                <a:solidFill>
                  <a:srgbClr val="000099"/>
                </a:solidFill>
                <a:latin typeface="Arial" pitchFamily="34" charset="0"/>
                <a:cs typeface="Arial" pitchFamily="34" charset="0"/>
              </a:rPr>
              <a:t> institution </a:t>
            </a:r>
            <a:r>
              <a:rPr lang="en-US" sz="2200" dirty="0" smtClean="0">
                <a:solidFill>
                  <a:srgbClr val="000099"/>
                </a:solidFill>
                <a:latin typeface="Arial" pitchFamily="34" charset="0"/>
                <a:cs typeface="Arial" pitchFamily="34" charset="0"/>
              </a:rPr>
              <a:t>are being covered under Mid-Day-Meal Scheme. </a:t>
            </a:r>
          </a:p>
          <a:p>
            <a:pPr marL="231775" indent="-231775" algn="just"/>
            <a:endParaRPr lang="en-US" sz="2200"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 </a:t>
            </a:r>
            <a:r>
              <a:rPr lang="en-US" sz="2200" b="1" dirty="0" smtClean="0">
                <a:solidFill>
                  <a:srgbClr val="000099"/>
                </a:solidFill>
                <a:latin typeface="Arial" pitchFamily="34" charset="0"/>
                <a:cs typeface="Arial" pitchFamily="34" charset="0"/>
              </a:rPr>
              <a:t>2. Increase of average attendance rate:</a:t>
            </a:r>
          </a:p>
          <a:p>
            <a:pPr algn="just"/>
            <a:endParaRPr lang="en-US" sz="1050" dirty="0" smtClean="0">
              <a:solidFill>
                <a:srgbClr val="000099"/>
              </a:solidFill>
              <a:latin typeface="Arial" pitchFamily="34" charset="0"/>
              <a:cs typeface="Arial" pitchFamily="34" charset="0"/>
            </a:endParaRPr>
          </a:p>
          <a:p>
            <a:pPr marL="287338" indent="-287338" algn="just"/>
            <a:r>
              <a:rPr lang="en-US" sz="2200" dirty="0" smtClean="0">
                <a:solidFill>
                  <a:srgbClr val="000099"/>
                </a:solidFill>
                <a:latin typeface="Arial" pitchFamily="34" charset="0"/>
                <a:cs typeface="Arial" pitchFamily="34" charset="0"/>
              </a:rPr>
              <a:t>    The average attendance rate of children in the schools has been gradually increasing.</a:t>
            </a:r>
          </a:p>
        </p:txBody>
      </p:sp>
      <p:graphicFrame>
        <p:nvGraphicFramePr>
          <p:cNvPr id="9" name="Table 8"/>
          <p:cNvGraphicFramePr>
            <a:graphicFrameLocks noGrp="1"/>
          </p:cNvGraphicFramePr>
          <p:nvPr>
            <p:extLst>
              <p:ext uri="{D42A27DB-BD31-4B8C-83A1-F6EECF244321}">
                <p14:modId xmlns="" xmlns:p14="http://schemas.microsoft.com/office/powerpoint/2010/main" val="968044144"/>
              </p:ext>
            </p:extLst>
          </p:nvPr>
        </p:nvGraphicFramePr>
        <p:xfrm>
          <a:off x="228600" y="4495800"/>
          <a:ext cx="8534399" cy="1968657"/>
        </p:xfrm>
        <a:graphic>
          <a:graphicData uri="http://schemas.openxmlformats.org/drawingml/2006/table">
            <a:tbl>
              <a:tblPr/>
              <a:tblGrid>
                <a:gridCol w="1523999"/>
                <a:gridCol w="1447800"/>
                <a:gridCol w="1752600"/>
                <a:gridCol w="1600200"/>
                <a:gridCol w="2209800"/>
              </a:tblGrid>
              <a:tr h="466029">
                <a:tc rowSpan="2">
                  <a:txBody>
                    <a:bodyPr/>
                    <a:lstStyle/>
                    <a:p>
                      <a:pPr marL="0" marR="0" algn="ctr">
                        <a:spcBef>
                          <a:spcPts val="0"/>
                        </a:spcBef>
                        <a:spcAft>
                          <a:spcPts val="0"/>
                        </a:spcAft>
                      </a:pPr>
                      <a:endParaRPr lang="en-US" sz="1800" b="1" kern="1200" dirty="0" smtClean="0">
                        <a:solidFill>
                          <a:srgbClr val="0000FF"/>
                        </a:solidFill>
                        <a:latin typeface="Arial" pitchFamily="34" charset="0"/>
                        <a:ea typeface="Times New Roman"/>
                        <a:cs typeface="Arial" pitchFamily="34" charset="0"/>
                      </a:endParaRPr>
                    </a:p>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Stage</a:t>
                      </a:r>
                      <a:endParaRPr lang="en-US" sz="1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1800" b="1" kern="1200" dirty="0">
                          <a:solidFill>
                            <a:srgbClr val="0000FF"/>
                          </a:solidFill>
                          <a:latin typeface="Arial" pitchFamily="34" charset="0"/>
                          <a:ea typeface="Times New Roman"/>
                          <a:cs typeface="Arial" pitchFamily="34" charset="0"/>
                        </a:rPr>
                        <a:t>Average Attendance</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66029">
                <a:tc vMerge="1">
                  <a:txBody>
                    <a:bodyPr/>
                    <a:lstStyle/>
                    <a:p>
                      <a:endParaRPr lang="en-US"/>
                    </a:p>
                  </a:txBody>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2014-15</a:t>
                      </a:r>
                      <a:endParaRPr lang="en-US" sz="1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2015-16</a:t>
                      </a:r>
                      <a:endParaRPr lang="en-US" sz="1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2016-17</a:t>
                      </a:r>
                      <a:endParaRPr lang="en-US" sz="1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2017-18</a:t>
                      </a:r>
                      <a:endParaRPr lang="en-US" sz="1800" b="1" kern="1200" dirty="0">
                        <a:solidFill>
                          <a:srgbClr val="0000FF"/>
                        </a:solidFill>
                        <a:latin typeface="Arial" pitchFamily="34" charset="0"/>
                        <a:ea typeface="Times New Roman"/>
                        <a:cs typeface="Arial" pitchFamily="34" charset="0"/>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959">
                <a:tc>
                  <a:txBody>
                    <a:bodyPr/>
                    <a:lstStyle/>
                    <a:p>
                      <a:pPr marL="0" marR="0" algn="ctr">
                        <a:spcBef>
                          <a:spcPts val="0"/>
                        </a:spcBef>
                        <a:spcAft>
                          <a:spcPts val="0"/>
                        </a:spcAft>
                      </a:pPr>
                      <a:r>
                        <a:rPr lang="en-US" sz="1800" b="1" kern="1200" dirty="0">
                          <a:solidFill>
                            <a:srgbClr val="0000FF"/>
                          </a:solidFill>
                          <a:latin typeface="Arial" pitchFamily="34" charset="0"/>
                          <a:ea typeface="Times New Roman"/>
                          <a:cs typeface="Arial" pitchFamily="34" charset="0"/>
                        </a:rPr>
                        <a:t>Primary</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69.19%</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77.05%</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77.13%</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77.46%</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83">
                <a:tc>
                  <a:txBody>
                    <a:bodyPr/>
                    <a:lstStyle/>
                    <a:p>
                      <a:pPr marL="0" marR="0" algn="ctr">
                        <a:spcBef>
                          <a:spcPts val="0"/>
                        </a:spcBef>
                        <a:spcAft>
                          <a:spcPts val="0"/>
                        </a:spcAft>
                      </a:pPr>
                      <a:r>
                        <a:rPr lang="en-US" sz="1800" b="1" kern="1200" dirty="0">
                          <a:solidFill>
                            <a:srgbClr val="0000FF"/>
                          </a:solidFill>
                          <a:latin typeface="Arial" pitchFamily="34" charset="0"/>
                          <a:ea typeface="Times New Roman"/>
                          <a:cs typeface="Arial" pitchFamily="34" charset="0"/>
                        </a:rPr>
                        <a:t>Upper Primary</a:t>
                      </a: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63.75%</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70.14%</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68.48%</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200" dirty="0" smtClean="0">
                          <a:solidFill>
                            <a:srgbClr val="0000FF"/>
                          </a:solidFill>
                          <a:latin typeface="Arial" pitchFamily="34" charset="0"/>
                          <a:ea typeface="Times New Roman"/>
                          <a:cs typeface="Arial" pitchFamily="34" charset="0"/>
                        </a:rPr>
                        <a:t>71.38%</a:t>
                      </a:r>
                      <a:endParaRPr lang="en-US" sz="1800" b="1" kern="1200" dirty="0">
                        <a:solidFill>
                          <a:srgbClr val="0000FF"/>
                        </a:solidFill>
                        <a:latin typeface="Arial" pitchFamily="34" charset="0"/>
                        <a:ea typeface="Times New Roman"/>
                        <a:cs typeface="Arial" pitchFamily="34" charset="0"/>
                      </a:endParaRPr>
                    </a:p>
                  </a:txBody>
                  <a:tcPr marL="61784" marR="61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FD28757-0C11-461E-ABE7-9E8C3D103554}" type="slidenum">
              <a:rPr lang="en-US" smtClean="0"/>
              <a:pPr>
                <a:defRPr/>
              </a:pPr>
              <a:t>26</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7" name="TextBox 6"/>
          <p:cNvSpPr txBox="1"/>
          <p:nvPr/>
        </p:nvSpPr>
        <p:spPr>
          <a:xfrm>
            <a:off x="304800" y="1066800"/>
            <a:ext cx="5257800" cy="461665"/>
          </a:xfrm>
          <a:prstGeom prst="rect">
            <a:avLst/>
          </a:prstGeom>
          <a:noFill/>
        </p:spPr>
        <p:txBody>
          <a:bodyPr wrap="square" rtlCol="0">
            <a:spAutoFit/>
          </a:bodyPr>
          <a:lstStyle/>
          <a:p>
            <a:endParaRPr lang="en-US" sz="2400" b="1" dirty="0">
              <a:solidFill>
                <a:srgbClr val="000099"/>
              </a:solidFill>
              <a:latin typeface="Times New Roman" pitchFamily="18" charset="0"/>
              <a:cs typeface="Times New Roman" pitchFamily="18" charset="0"/>
            </a:endParaRPr>
          </a:p>
        </p:txBody>
      </p:sp>
      <p:sp>
        <p:nvSpPr>
          <p:cNvPr id="10" name="TextBox 9"/>
          <p:cNvSpPr txBox="1"/>
          <p:nvPr/>
        </p:nvSpPr>
        <p:spPr>
          <a:xfrm>
            <a:off x="152400" y="3962400"/>
            <a:ext cx="8839200" cy="2285241"/>
          </a:xfrm>
          <a:prstGeom prst="rect">
            <a:avLst/>
          </a:prstGeom>
          <a:noFill/>
        </p:spPr>
        <p:txBody>
          <a:bodyPr wrap="square" rtlCol="0">
            <a:spAutoFit/>
          </a:bodyPr>
          <a:lstStyle/>
          <a:p>
            <a:pPr marL="231775" indent="-231775" algn="just"/>
            <a:r>
              <a:rPr lang="en-US" sz="2200" dirty="0" smtClean="0">
                <a:solidFill>
                  <a:srgbClr val="000099"/>
                </a:solidFill>
                <a:latin typeface="Arial" pitchFamily="34" charset="0"/>
                <a:cs typeface="Arial" pitchFamily="34" charset="0"/>
              </a:rPr>
              <a:t>5.Implementation of MDM </a:t>
            </a:r>
            <a:r>
              <a:rPr lang="en-US" sz="2200" dirty="0" err="1" smtClean="0">
                <a:solidFill>
                  <a:srgbClr val="000099"/>
                </a:solidFill>
                <a:latin typeface="Arial" pitchFamily="34" charset="0"/>
                <a:cs typeface="Arial" pitchFamily="34" charset="0"/>
              </a:rPr>
              <a:t>Programme</a:t>
            </a:r>
            <a:r>
              <a:rPr lang="en-US" sz="2200" dirty="0" smtClean="0">
                <a:solidFill>
                  <a:srgbClr val="000099"/>
                </a:solidFill>
                <a:latin typeface="Arial" pitchFamily="34" charset="0"/>
                <a:cs typeface="Arial" pitchFamily="34" charset="0"/>
              </a:rPr>
              <a:t> in NRSTCs (Non Residential Special Training Centre):</a:t>
            </a:r>
          </a:p>
          <a:p>
            <a:pPr marL="231775" indent="-231775" algn="just"/>
            <a:endParaRPr lang="en-US" sz="1050" dirty="0" smtClean="0">
              <a:solidFill>
                <a:srgbClr val="000099"/>
              </a:solidFill>
              <a:latin typeface="Arial" pitchFamily="34" charset="0"/>
              <a:cs typeface="Arial" pitchFamily="34" charset="0"/>
            </a:endParaRPr>
          </a:p>
          <a:p>
            <a:pPr marL="287338" indent="-287338" algn="just">
              <a:buFont typeface="Wingdings" pitchFamily="2" charset="2"/>
              <a:buChar char="Ø"/>
            </a:pPr>
            <a:r>
              <a:rPr lang="en-US" sz="2200" dirty="0" smtClean="0">
                <a:solidFill>
                  <a:srgbClr val="000099"/>
                </a:solidFill>
                <a:latin typeface="Arial" pitchFamily="34" charset="0"/>
                <a:cs typeface="Arial" pitchFamily="34" charset="0"/>
              </a:rPr>
              <a:t>During the year 2014-15, </a:t>
            </a:r>
            <a:r>
              <a:rPr lang="en-US" sz="2200" dirty="0" err="1" smtClean="0">
                <a:solidFill>
                  <a:srgbClr val="000099"/>
                </a:solidFill>
                <a:latin typeface="Arial" pitchFamily="34" charset="0"/>
                <a:cs typeface="Arial" pitchFamily="34" charset="0"/>
              </a:rPr>
              <a:t>w.e.f</a:t>
            </a:r>
            <a:r>
              <a:rPr lang="en-US" sz="2200" dirty="0" smtClean="0">
                <a:solidFill>
                  <a:srgbClr val="000099"/>
                </a:solidFill>
                <a:latin typeface="Arial" pitchFamily="34" charset="0"/>
                <a:cs typeface="Arial" pitchFamily="34" charset="0"/>
              </a:rPr>
              <a:t> July 1</a:t>
            </a:r>
            <a:r>
              <a:rPr lang="en-US" sz="2200" baseline="30000" dirty="0" smtClean="0">
                <a:solidFill>
                  <a:srgbClr val="000099"/>
                </a:solidFill>
                <a:latin typeface="Arial" pitchFamily="34" charset="0"/>
                <a:cs typeface="Arial" pitchFamily="34" charset="0"/>
              </a:rPr>
              <a:t>st</a:t>
            </a:r>
            <a:r>
              <a:rPr lang="en-US" sz="2200" dirty="0" smtClean="0">
                <a:solidFill>
                  <a:srgbClr val="000099"/>
                </a:solidFill>
                <a:latin typeface="Arial" pitchFamily="34" charset="0"/>
                <a:cs typeface="Arial" pitchFamily="34" charset="0"/>
              </a:rPr>
              <a:t> 2014 MDM </a:t>
            </a:r>
            <a:r>
              <a:rPr lang="en-US" sz="2200" dirty="0" err="1" smtClean="0">
                <a:solidFill>
                  <a:srgbClr val="000099"/>
                </a:solidFill>
                <a:latin typeface="Arial" pitchFamily="34" charset="0"/>
                <a:cs typeface="Arial" pitchFamily="34" charset="0"/>
              </a:rPr>
              <a:t>Programme</a:t>
            </a:r>
            <a:r>
              <a:rPr lang="en-US" sz="2200" dirty="0" smtClean="0">
                <a:solidFill>
                  <a:srgbClr val="000099"/>
                </a:solidFill>
                <a:latin typeface="Arial" pitchFamily="34" charset="0"/>
                <a:cs typeface="Arial" pitchFamily="34" charset="0"/>
              </a:rPr>
              <a:t> has been started in 16 nos. NRSTCs for </a:t>
            </a:r>
            <a:r>
              <a:rPr lang="en-US" sz="2200" dirty="0" err="1" smtClean="0">
                <a:solidFill>
                  <a:srgbClr val="000099"/>
                </a:solidFill>
                <a:latin typeface="Arial" pitchFamily="34" charset="0"/>
                <a:cs typeface="Arial" pitchFamily="34" charset="0"/>
              </a:rPr>
              <a:t>Reang</a:t>
            </a:r>
            <a:r>
              <a:rPr lang="en-US" sz="2200" dirty="0" smtClean="0">
                <a:solidFill>
                  <a:srgbClr val="000099"/>
                </a:solidFill>
                <a:latin typeface="Arial" pitchFamily="34" charset="0"/>
                <a:cs typeface="Arial" pitchFamily="34" charset="0"/>
              </a:rPr>
              <a:t> Migrant Children.</a:t>
            </a:r>
          </a:p>
          <a:p>
            <a:pPr marL="287338" indent="-287338" algn="just"/>
            <a:r>
              <a:rPr lang="en-US" sz="2200" dirty="0" smtClean="0">
                <a:solidFill>
                  <a:srgbClr val="000099"/>
                </a:solidFill>
                <a:latin typeface="Arial" pitchFamily="34" charset="0"/>
                <a:cs typeface="Arial" pitchFamily="34" charset="0"/>
              </a:rPr>
              <a:t> </a:t>
            </a:r>
          </a:p>
          <a:p>
            <a:pPr marL="287338" indent="-287338" algn="just">
              <a:buFont typeface="Wingdings" pitchFamily="2" charset="2"/>
              <a:buChar char="Ø"/>
            </a:pPr>
            <a:r>
              <a:rPr lang="en-US" sz="2200" dirty="0" smtClean="0">
                <a:solidFill>
                  <a:srgbClr val="000099"/>
                </a:solidFill>
                <a:latin typeface="Arial" pitchFamily="34" charset="0"/>
                <a:cs typeface="Arial" pitchFamily="34" charset="0"/>
              </a:rPr>
              <a:t>Total 3128 children are being benefitted by the </a:t>
            </a:r>
            <a:r>
              <a:rPr lang="en-US" sz="2200" dirty="0" err="1" smtClean="0">
                <a:solidFill>
                  <a:srgbClr val="000099"/>
                </a:solidFill>
                <a:latin typeface="Arial" pitchFamily="34" charset="0"/>
                <a:cs typeface="Arial" pitchFamily="34" charset="0"/>
              </a:rPr>
              <a:t>programme</a:t>
            </a:r>
            <a:r>
              <a:rPr lang="en-US" sz="2200" dirty="0" smtClean="0">
                <a:solidFill>
                  <a:srgbClr val="000099"/>
                </a:solidFill>
                <a:latin typeface="Arial" pitchFamily="34" charset="0"/>
                <a:cs typeface="Arial" pitchFamily="34" charset="0"/>
              </a:rPr>
              <a:t>. </a:t>
            </a:r>
            <a:endParaRPr lang="en-US" sz="2200" dirty="0">
              <a:solidFill>
                <a:srgbClr val="000099"/>
              </a:solidFill>
              <a:latin typeface="Arial" pitchFamily="34" charset="0"/>
              <a:cs typeface="Arial" pitchFamily="34" charset="0"/>
            </a:endParaRPr>
          </a:p>
        </p:txBody>
      </p:sp>
      <p:sp>
        <p:nvSpPr>
          <p:cNvPr id="12" name="TextBox 11"/>
          <p:cNvSpPr txBox="1"/>
          <p:nvPr/>
        </p:nvSpPr>
        <p:spPr>
          <a:xfrm>
            <a:off x="152400" y="1213009"/>
            <a:ext cx="8839200" cy="2215991"/>
          </a:xfrm>
          <a:prstGeom prst="rect">
            <a:avLst/>
          </a:prstGeom>
          <a:noFill/>
        </p:spPr>
        <p:txBody>
          <a:bodyPr wrap="square" rtlCol="0">
            <a:spAutoFit/>
          </a:bodyPr>
          <a:lstStyle/>
          <a:p>
            <a:pPr marL="285750" marR="0" indent="-285750" algn="just">
              <a:lnSpc>
                <a:spcPct val="115000"/>
              </a:lnSpc>
              <a:spcBef>
                <a:spcPts val="0"/>
              </a:spcBef>
              <a:spcAft>
                <a:spcPts val="0"/>
              </a:spcAft>
            </a:pPr>
            <a:r>
              <a:rPr lang="en-US" sz="2200" dirty="0" smtClean="0">
                <a:solidFill>
                  <a:srgbClr val="000099"/>
                </a:solidFill>
                <a:latin typeface="Arial" pitchFamily="34" charset="0"/>
                <a:ea typeface="Times New Roman"/>
                <a:cs typeface="Arial" pitchFamily="34" charset="0"/>
              </a:rPr>
              <a:t>3. Drop out rate reduced  from 27% in 2005-06 to 1.09% in 2017-18 at Elementary Stage.</a:t>
            </a:r>
          </a:p>
          <a:p>
            <a:pPr marL="285750" marR="0" indent="-285750" algn="just">
              <a:lnSpc>
                <a:spcPct val="115000"/>
              </a:lnSpc>
              <a:spcBef>
                <a:spcPts val="0"/>
              </a:spcBef>
              <a:spcAft>
                <a:spcPts val="0"/>
              </a:spcAft>
            </a:pPr>
            <a:endParaRPr lang="en-US" sz="1000" dirty="0" smtClean="0">
              <a:solidFill>
                <a:srgbClr val="000099"/>
              </a:solidFill>
              <a:latin typeface="Arial" pitchFamily="34" charset="0"/>
              <a:ea typeface="Times New Roman"/>
              <a:cs typeface="Arial" pitchFamily="34" charset="0"/>
            </a:endParaRPr>
          </a:p>
          <a:p>
            <a:pPr marL="285750" lvl="0" indent="-285750" algn="just">
              <a:lnSpc>
                <a:spcPct val="115000"/>
              </a:lnSpc>
              <a:spcBef>
                <a:spcPts val="0"/>
              </a:spcBef>
              <a:spcAft>
                <a:spcPts val="0"/>
              </a:spcAft>
            </a:pPr>
            <a:r>
              <a:rPr lang="en-US" sz="2200" dirty="0" smtClean="0">
                <a:solidFill>
                  <a:srgbClr val="000099"/>
                </a:solidFill>
                <a:latin typeface="Arial" pitchFamily="34" charset="0"/>
                <a:ea typeface="Times New Roman"/>
                <a:cs typeface="Arial" pitchFamily="34" charset="0"/>
              </a:rPr>
              <a:t>4. </a:t>
            </a:r>
            <a:r>
              <a:rPr lang="en-US" sz="2200" dirty="0" smtClean="0">
                <a:solidFill>
                  <a:srgbClr val="000099"/>
                </a:solidFill>
                <a:latin typeface="Arial" pitchFamily="34" charset="0"/>
                <a:cs typeface="Arial" pitchFamily="34" charset="0"/>
              </a:rPr>
              <a:t>Mid-day-Meal Scheme is being ensured the proper nutrition of school children. They are being provided with high Calorie of nutrients like Rice, Pulse (</a:t>
            </a:r>
            <a:r>
              <a:rPr lang="en-US" sz="2200" dirty="0" err="1" smtClean="0">
                <a:solidFill>
                  <a:srgbClr val="000099"/>
                </a:solidFill>
                <a:latin typeface="Arial" pitchFamily="34" charset="0"/>
                <a:cs typeface="Arial" pitchFamily="34" charset="0"/>
              </a:rPr>
              <a:t>dal</a:t>
            </a:r>
            <a:r>
              <a:rPr lang="en-US" sz="2200" dirty="0" smtClean="0">
                <a:solidFill>
                  <a:srgbClr val="000099"/>
                </a:solidFill>
                <a:latin typeface="Arial" pitchFamily="34" charset="0"/>
                <a:cs typeface="Arial" pitchFamily="34" charset="0"/>
              </a:rPr>
              <a:t>), Soya Protein and Eggs.</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27</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8" name="TextBox 7"/>
          <p:cNvSpPr txBox="1"/>
          <p:nvPr/>
        </p:nvSpPr>
        <p:spPr>
          <a:xfrm>
            <a:off x="228600" y="990600"/>
            <a:ext cx="8610600" cy="1692771"/>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6. </a:t>
            </a:r>
            <a:r>
              <a:rPr lang="en-US" sz="2200" b="1" u="sng" dirty="0" smtClean="0">
                <a:solidFill>
                  <a:srgbClr val="000099"/>
                </a:solidFill>
                <a:latin typeface="Arial" pitchFamily="34" charset="0"/>
                <a:cs typeface="Arial" pitchFamily="34" charset="0"/>
              </a:rPr>
              <a:t>Introduction of E-Transfer System:</a:t>
            </a:r>
            <a:endParaRPr lang="en-US" sz="2200" dirty="0" smtClean="0">
              <a:solidFill>
                <a:srgbClr val="000099"/>
              </a:solidFill>
              <a:latin typeface="Arial" pitchFamily="34" charset="0"/>
              <a:cs typeface="Arial" pitchFamily="34" charset="0"/>
            </a:endParaRPr>
          </a:p>
          <a:p>
            <a:pPr marL="287338" indent="-287338" algn="just"/>
            <a:r>
              <a:rPr lang="en-US" sz="2200" dirty="0" smtClean="0">
                <a:solidFill>
                  <a:srgbClr val="000099"/>
                </a:solidFill>
                <a:latin typeface="Arial" pitchFamily="34" charset="0"/>
                <a:cs typeface="Arial" pitchFamily="34" charset="0"/>
              </a:rPr>
              <a:t>   </a:t>
            </a:r>
            <a:r>
              <a:rPr lang="en-US" sz="2000" dirty="0" smtClean="0">
                <a:solidFill>
                  <a:srgbClr val="000099"/>
                </a:solidFill>
                <a:latin typeface="Arial" pitchFamily="34" charset="0"/>
                <a:cs typeface="Arial" pitchFamily="34" charset="0"/>
              </a:rPr>
              <a:t>To overcome the unnecessary delay in fund transfer from State level to implementing level, e-transfer system of fund has been introduced. Under this system funds are being transferred electronically as per following steps :</a:t>
            </a:r>
            <a:endParaRPr lang="en-US" sz="2000" dirty="0">
              <a:solidFill>
                <a:srgbClr val="000099"/>
              </a:solidFill>
              <a:latin typeface="Arial" pitchFamily="34" charset="0"/>
              <a:cs typeface="Arial" pitchFamily="34" charset="0"/>
            </a:endParaRPr>
          </a:p>
        </p:txBody>
      </p:sp>
      <p:pic>
        <p:nvPicPr>
          <p:cNvPr id="1027" name="Picture 3" descr="D:\Workshop2\Workshop 2016\flow chart2.jpg"/>
          <p:cNvPicPr>
            <a:picLocks noChangeAspect="1" noChangeArrowheads="1"/>
          </p:cNvPicPr>
          <p:nvPr/>
        </p:nvPicPr>
        <p:blipFill>
          <a:blip r:embed="rId3"/>
          <a:srcRect/>
          <a:stretch>
            <a:fillRect/>
          </a:stretch>
        </p:blipFill>
        <p:spPr bwMode="auto">
          <a:xfrm>
            <a:off x="1066800" y="2590800"/>
            <a:ext cx="6858000" cy="41148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28</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8" name="TextBox 7"/>
          <p:cNvSpPr txBox="1"/>
          <p:nvPr/>
        </p:nvSpPr>
        <p:spPr>
          <a:xfrm>
            <a:off x="228600" y="914400"/>
            <a:ext cx="8610600" cy="5955476"/>
          </a:xfrm>
          <a:prstGeom prst="rect">
            <a:avLst/>
          </a:prstGeom>
          <a:noFill/>
        </p:spPr>
        <p:txBody>
          <a:bodyPr wrap="square" rtlCol="0">
            <a:spAutoFit/>
          </a:bodyPr>
          <a:lstStyle/>
          <a:p>
            <a:pPr algn="just"/>
            <a:r>
              <a:rPr lang="en-US" sz="2200" dirty="0" smtClean="0">
                <a:solidFill>
                  <a:srgbClr val="000099"/>
                </a:solidFill>
                <a:latin typeface="Arial" pitchFamily="34" charset="0"/>
                <a:cs typeface="Arial" pitchFamily="34" charset="0"/>
              </a:rPr>
              <a:t> </a:t>
            </a:r>
            <a:r>
              <a:rPr lang="en-US" sz="2200" b="1" dirty="0" smtClean="0">
                <a:solidFill>
                  <a:srgbClr val="000099"/>
                </a:solidFill>
                <a:latin typeface="Arial" pitchFamily="34" charset="0"/>
                <a:cs typeface="Arial" pitchFamily="34" charset="0"/>
              </a:rPr>
              <a:t>7. </a:t>
            </a:r>
            <a:r>
              <a:rPr lang="en-US" sz="2200" b="1" u="sng" dirty="0" smtClean="0">
                <a:solidFill>
                  <a:srgbClr val="000099"/>
                </a:solidFill>
                <a:latin typeface="Arial" pitchFamily="34" charset="0"/>
                <a:cs typeface="Arial" pitchFamily="34" charset="0"/>
              </a:rPr>
              <a:t>Regular Payment of honorarium of cook-cum-helper : </a:t>
            </a:r>
          </a:p>
          <a:p>
            <a:pPr algn="just"/>
            <a:endParaRPr lang="en-US" sz="1050" dirty="0" smtClean="0">
              <a:solidFill>
                <a:srgbClr val="000099"/>
              </a:solidFill>
              <a:latin typeface="Arial" pitchFamily="34" charset="0"/>
              <a:cs typeface="Arial" pitchFamily="34" charset="0"/>
            </a:endParaRPr>
          </a:p>
          <a:p>
            <a:pPr marL="231775" indent="-231775" algn="just"/>
            <a:r>
              <a:rPr lang="en-US" sz="2200" dirty="0" smtClean="0">
                <a:solidFill>
                  <a:srgbClr val="000099"/>
                </a:solidFill>
                <a:latin typeface="Arial" pitchFamily="34" charset="0"/>
                <a:cs typeface="Arial" pitchFamily="34" charset="0"/>
              </a:rPr>
              <a:t>   </a:t>
            </a:r>
            <a:r>
              <a:rPr lang="en-US" sz="2200" dirty="0" smtClean="0">
                <a:solidFill>
                  <a:srgbClr val="000099"/>
                </a:solidFill>
                <a:latin typeface="Arial" pitchFamily="34" charset="0"/>
                <a:ea typeface="Times New Roman" pitchFamily="18" charset="0"/>
                <a:cs typeface="Arial" pitchFamily="34" charset="0"/>
              </a:rPr>
              <a:t>Total 11019 cook-cum-helpers are engaged under Mid-Day-Meal </a:t>
            </a:r>
            <a:r>
              <a:rPr lang="en-US" sz="2200" dirty="0" err="1" smtClean="0">
                <a:solidFill>
                  <a:srgbClr val="000099"/>
                </a:solidFill>
                <a:latin typeface="Arial" pitchFamily="34" charset="0"/>
                <a:ea typeface="Times New Roman" pitchFamily="18" charset="0"/>
                <a:cs typeface="Arial" pitchFamily="34" charset="0"/>
              </a:rPr>
              <a:t>Programme</a:t>
            </a:r>
            <a:r>
              <a:rPr lang="en-US" sz="2200" dirty="0" smtClean="0">
                <a:solidFill>
                  <a:srgbClr val="000099"/>
                </a:solidFill>
                <a:latin typeface="Arial" pitchFamily="34" charset="0"/>
                <a:ea typeface="Times New Roman" pitchFamily="18" charset="0"/>
                <a:cs typeface="Arial" pitchFamily="34" charset="0"/>
              </a:rPr>
              <a:t> out of total 11028 approved cook-cum-helpers. </a:t>
            </a:r>
            <a:r>
              <a:rPr lang="en-US" sz="2200" dirty="0" smtClean="0">
                <a:solidFill>
                  <a:srgbClr val="000099"/>
                </a:solidFill>
                <a:latin typeface="Arial" pitchFamily="34" charset="0"/>
                <a:cs typeface="Arial" pitchFamily="34" charset="0"/>
              </a:rPr>
              <a:t>The honorarium for the cook cum helpers has been released up to March, 2018.  </a:t>
            </a:r>
          </a:p>
          <a:p>
            <a:pPr marL="231775" indent="-231775" algn="just"/>
            <a:r>
              <a:rPr lang="en-US" sz="2200" dirty="0" smtClean="0">
                <a:solidFill>
                  <a:srgbClr val="000099"/>
                </a:solidFill>
                <a:latin typeface="Arial" pitchFamily="34" charset="0"/>
                <a:cs typeface="Arial" pitchFamily="34" charset="0"/>
              </a:rPr>
              <a:t>   Monthly honorarium (Rs. 1,500/- per month) of cook-cum-helpers engaged under MDM </a:t>
            </a:r>
            <a:r>
              <a:rPr lang="en-US" sz="2200" dirty="0" err="1" smtClean="0">
                <a:solidFill>
                  <a:srgbClr val="000099"/>
                </a:solidFill>
                <a:latin typeface="Arial" pitchFamily="34" charset="0"/>
                <a:cs typeface="Arial" pitchFamily="34" charset="0"/>
              </a:rPr>
              <a:t>Programme</a:t>
            </a:r>
            <a:r>
              <a:rPr lang="en-US" sz="2200" dirty="0" smtClean="0">
                <a:solidFill>
                  <a:srgbClr val="000099"/>
                </a:solidFill>
                <a:latin typeface="Arial" pitchFamily="34" charset="0"/>
                <a:cs typeface="Arial" pitchFamily="34" charset="0"/>
              </a:rPr>
              <a:t> is disbursed through their individual bank account.</a:t>
            </a:r>
          </a:p>
          <a:p>
            <a:pPr marL="231775" indent="-231775" algn="just"/>
            <a:endParaRPr lang="en-US" sz="2200"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 </a:t>
            </a:r>
            <a:r>
              <a:rPr lang="en-US" sz="2200" b="1" dirty="0" smtClean="0">
                <a:solidFill>
                  <a:srgbClr val="000099"/>
                </a:solidFill>
                <a:latin typeface="Arial" pitchFamily="34" charset="0"/>
                <a:cs typeface="Arial" pitchFamily="34" charset="0"/>
              </a:rPr>
              <a:t>8. </a:t>
            </a:r>
            <a:r>
              <a:rPr lang="en-US" sz="2200" b="1" u="sng" dirty="0" smtClean="0">
                <a:solidFill>
                  <a:srgbClr val="000099"/>
                </a:solidFill>
                <a:latin typeface="Arial" pitchFamily="34" charset="0"/>
                <a:cs typeface="Arial" pitchFamily="34" charset="0"/>
              </a:rPr>
              <a:t>Training of Cook-cum-Helpers:</a:t>
            </a:r>
          </a:p>
          <a:p>
            <a:pPr algn="just"/>
            <a:endParaRPr lang="en-US" sz="1050" dirty="0" smtClean="0">
              <a:solidFill>
                <a:srgbClr val="000099"/>
              </a:solidFill>
              <a:latin typeface="Arial" pitchFamily="34" charset="0"/>
              <a:cs typeface="Arial" pitchFamily="34" charset="0"/>
            </a:endParaRPr>
          </a:p>
          <a:p>
            <a:pPr marL="231775" indent="-231775" algn="just"/>
            <a:r>
              <a:rPr lang="en-US" sz="2200" dirty="0" smtClean="0">
                <a:solidFill>
                  <a:srgbClr val="000099"/>
                </a:solidFill>
                <a:latin typeface="Arial" pitchFamily="34" charset="0"/>
                <a:cs typeface="Arial" pitchFamily="34" charset="0"/>
              </a:rPr>
              <a:t>   Initiative has been taken to provide training to the CCHs under MDMS on Safety &amp; Hygiene in convergence with other departments like Fire Service Deptt., Health &amp; family Welfare Department, Physiology Department of Tripura University etc. 10943 nos. Cook-cum-Helpers have been trained by the Department out of 11019.</a:t>
            </a:r>
            <a:endParaRPr lang="en-US" dirty="0">
              <a:solidFill>
                <a:srgbClr val="000099"/>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AAA51B3-5FEF-4797-A64E-CF18DCF58AAB}" type="slidenum">
              <a:rPr lang="en-US" smtClean="0"/>
              <a:pPr>
                <a:defRPr/>
              </a:pPr>
              <a:t>29</a:t>
            </a:fld>
            <a:endParaRPr lang="en-US" dirty="0"/>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10" name="TextBox 9"/>
          <p:cNvSpPr txBox="1"/>
          <p:nvPr/>
        </p:nvSpPr>
        <p:spPr>
          <a:xfrm>
            <a:off x="152400" y="990600"/>
            <a:ext cx="8534400" cy="2523768"/>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9. School Inspection :</a:t>
            </a:r>
            <a:endParaRPr lang="en-US" sz="2200" dirty="0" smtClean="0">
              <a:solidFill>
                <a:srgbClr val="000099"/>
              </a:solidFill>
              <a:latin typeface="Arial" pitchFamily="34" charset="0"/>
              <a:cs typeface="Arial" pitchFamily="34" charset="0"/>
            </a:endParaRPr>
          </a:p>
          <a:p>
            <a:pPr marL="287338" indent="-287338" algn="just"/>
            <a:r>
              <a:rPr lang="en-US" sz="2200" dirty="0" smtClean="0">
                <a:solidFill>
                  <a:srgbClr val="000099"/>
                </a:solidFill>
                <a:latin typeface="Arial" pitchFamily="34" charset="0"/>
                <a:cs typeface="Arial" pitchFamily="34" charset="0"/>
              </a:rPr>
              <a:t>    Beside the supervision of Steering cum Monitoring Committees activated at State, District, Sub-Division level, Departmental officers right from Dy. Inspector of Schools to the Director are conducting inspections regularly in schools as per fixed monthly inspection target. </a:t>
            </a:r>
          </a:p>
          <a:p>
            <a:pPr marL="287338" indent="-287338" algn="just"/>
            <a:endParaRPr lang="en-US" sz="400"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   </a:t>
            </a:r>
            <a:r>
              <a:rPr lang="en-US" sz="2200" b="1" dirty="0" smtClean="0">
                <a:solidFill>
                  <a:srgbClr val="000099"/>
                </a:solidFill>
                <a:latin typeface="Arial" pitchFamily="34" charset="0"/>
                <a:cs typeface="Arial" pitchFamily="34" charset="0"/>
              </a:rPr>
              <a:t> </a:t>
            </a:r>
            <a:r>
              <a:rPr lang="en-US" sz="2200" b="1" u="sng" dirty="0" smtClean="0">
                <a:solidFill>
                  <a:srgbClr val="000099"/>
                </a:solidFill>
                <a:latin typeface="Arial" pitchFamily="34" charset="0"/>
                <a:cs typeface="Arial" pitchFamily="34" charset="0"/>
              </a:rPr>
              <a:t>Fixed Monthly Inspection Target: </a:t>
            </a:r>
            <a:endParaRPr lang="en-US" sz="2200" dirty="0" smtClean="0">
              <a:solidFill>
                <a:srgbClr val="000099"/>
              </a:solidFill>
              <a:latin typeface="Arial" pitchFamily="34" charset="0"/>
              <a:cs typeface="Arial" pitchFamily="34" charset="0"/>
            </a:endParaRPr>
          </a:p>
        </p:txBody>
      </p:sp>
      <p:graphicFrame>
        <p:nvGraphicFramePr>
          <p:cNvPr id="11" name="Table 10"/>
          <p:cNvGraphicFramePr>
            <a:graphicFrameLocks noGrp="1"/>
          </p:cNvGraphicFramePr>
          <p:nvPr/>
        </p:nvGraphicFramePr>
        <p:xfrm>
          <a:off x="304800" y="3581400"/>
          <a:ext cx="8305800" cy="3251754"/>
        </p:xfrm>
        <a:graphic>
          <a:graphicData uri="http://schemas.openxmlformats.org/drawingml/2006/table">
            <a:tbl>
              <a:tblPr/>
              <a:tblGrid>
                <a:gridCol w="484101"/>
                <a:gridCol w="5307099"/>
                <a:gridCol w="2514600"/>
              </a:tblGrid>
              <a:tr h="436885">
                <a:tc>
                  <a:txBody>
                    <a:bodyPr/>
                    <a:lstStyle/>
                    <a:p>
                      <a:pPr marL="0" marR="0" algn="ctr">
                        <a:lnSpc>
                          <a:spcPct val="115000"/>
                        </a:lnSpc>
                        <a:spcBef>
                          <a:spcPts val="0"/>
                        </a:spcBef>
                        <a:spcAft>
                          <a:spcPts val="0"/>
                        </a:spcAft>
                      </a:pPr>
                      <a:r>
                        <a:rPr lang="en-US" sz="1500" b="1" dirty="0" err="1">
                          <a:solidFill>
                            <a:srgbClr val="0000FF"/>
                          </a:solidFill>
                          <a:latin typeface="Times New Roman"/>
                          <a:ea typeface="Times New Roman"/>
                          <a:cs typeface="Times New Roman"/>
                        </a:rPr>
                        <a:t>Sl</a:t>
                      </a:r>
                      <a:r>
                        <a:rPr lang="en-US" sz="1500" b="1" dirty="0">
                          <a:solidFill>
                            <a:srgbClr val="0000FF"/>
                          </a:solidFill>
                          <a:latin typeface="Times New Roman"/>
                          <a:ea typeface="Times New Roman"/>
                          <a:cs typeface="Times New Roman"/>
                        </a:rPr>
                        <a:t>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b="1" dirty="0">
                          <a:solidFill>
                            <a:srgbClr val="0000FF"/>
                          </a:solidFill>
                          <a:latin typeface="Times New Roman"/>
                          <a:ea typeface="Times New Roman"/>
                          <a:cs typeface="Times New Roman"/>
                        </a:rPr>
                        <a:t>Officer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b="1" dirty="0">
                          <a:solidFill>
                            <a:srgbClr val="0000FF"/>
                          </a:solidFill>
                          <a:latin typeface="Times New Roman"/>
                          <a:ea typeface="Times New Roman"/>
                          <a:cs typeface="Times New Roman"/>
                        </a:rPr>
                        <a:t>Fixed Monthly Inspection Target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396">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1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smtClean="0">
                          <a:solidFill>
                            <a:srgbClr val="0000FF"/>
                          </a:solidFill>
                          <a:latin typeface="Times New Roman"/>
                          <a:ea typeface="Times New Roman"/>
                          <a:cs typeface="Times New Roman"/>
                        </a:rPr>
                        <a:t>Director, Elementary Education  &amp; SPD,SSA</a:t>
                      </a:r>
                      <a:endParaRPr lang="en-US" sz="1500" dirty="0">
                        <a:solidFill>
                          <a:srgbClr val="0000FF"/>
                        </a:solidFill>
                        <a:latin typeface="Times New Roman"/>
                        <a:ea typeface="Times New Roman"/>
                        <a:cs typeface="Times New Roman"/>
                      </a:endParaRP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solidFill>
                            <a:srgbClr val="0000FF"/>
                          </a:solidFill>
                          <a:latin typeface="Times New Roman"/>
                          <a:ea typeface="Times New Roman"/>
                          <a:cs typeface="Times New Roman"/>
                        </a:rPr>
                        <a:t>06</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518">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2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err="1" smtClean="0">
                          <a:solidFill>
                            <a:srgbClr val="0000FF"/>
                          </a:solidFill>
                          <a:latin typeface="Times New Roman"/>
                          <a:ea typeface="Times New Roman"/>
                          <a:cs typeface="Times New Roman"/>
                        </a:rPr>
                        <a:t>ASPD,Joint</a:t>
                      </a:r>
                      <a:r>
                        <a:rPr lang="en-US" sz="1500" dirty="0" smtClean="0">
                          <a:solidFill>
                            <a:srgbClr val="0000FF"/>
                          </a:solidFill>
                          <a:latin typeface="Times New Roman"/>
                          <a:ea typeface="Times New Roman"/>
                          <a:cs typeface="Times New Roman"/>
                        </a:rPr>
                        <a:t> SPD,SSA Rajya </a:t>
                      </a:r>
                      <a:r>
                        <a:rPr lang="en-US" sz="1500" dirty="0">
                          <a:solidFill>
                            <a:srgbClr val="0000FF"/>
                          </a:solidFill>
                          <a:latin typeface="Times New Roman"/>
                          <a:ea typeface="Times New Roman"/>
                          <a:cs typeface="Times New Roman"/>
                        </a:rPr>
                        <a:t>Mission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solidFill>
                            <a:srgbClr val="0000FF"/>
                          </a:solidFill>
                          <a:latin typeface="Times New Roman"/>
                          <a:ea typeface="Times New Roman"/>
                          <a:cs typeface="Times New Roman"/>
                        </a:rPr>
                        <a:t>08</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396">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3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Director, SCERT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08</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7657">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4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Addl. Director/ Joint Director/ Dy. Director/ SRO/ A.O/ O.S.D and other officers posted to the Directorate of School Education, SCERT and SSA </a:t>
                      </a:r>
                      <a:r>
                        <a:rPr lang="en-US" sz="1500" dirty="0" err="1">
                          <a:solidFill>
                            <a:srgbClr val="0000FF"/>
                          </a:solidFill>
                          <a:latin typeface="Times New Roman"/>
                          <a:ea typeface="Times New Roman"/>
                          <a:cs typeface="Times New Roman"/>
                        </a:rPr>
                        <a:t>Rajya</a:t>
                      </a:r>
                      <a:r>
                        <a:rPr lang="en-US" sz="1500" dirty="0">
                          <a:solidFill>
                            <a:srgbClr val="0000FF"/>
                          </a:solidFill>
                          <a:latin typeface="Times New Roman"/>
                          <a:ea typeface="Times New Roman"/>
                          <a:cs typeface="Times New Roman"/>
                        </a:rPr>
                        <a:t> Mission.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08</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518">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5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District Education Officer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10</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396">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6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District Inspector of Schools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10</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518">
                <a:tc>
                  <a:txBody>
                    <a:bodyPr/>
                    <a:lstStyle/>
                    <a:p>
                      <a:pPr marL="0" marR="0">
                        <a:lnSpc>
                          <a:spcPct val="115000"/>
                        </a:lnSpc>
                        <a:spcBef>
                          <a:spcPts val="0"/>
                        </a:spcBef>
                        <a:spcAft>
                          <a:spcPts val="0"/>
                        </a:spcAft>
                      </a:pPr>
                      <a:r>
                        <a:rPr lang="en-US" sz="1500">
                          <a:solidFill>
                            <a:srgbClr val="0000FF"/>
                          </a:solidFill>
                          <a:latin typeface="Times New Roman"/>
                          <a:ea typeface="Times New Roman"/>
                          <a:cs typeface="Times New Roman"/>
                        </a:rPr>
                        <a:t>7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Inspector of Schools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14</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518">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8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dirty="0">
                          <a:solidFill>
                            <a:srgbClr val="0000FF"/>
                          </a:solidFill>
                          <a:latin typeface="Times New Roman"/>
                          <a:ea typeface="Times New Roman"/>
                          <a:cs typeface="Times New Roman"/>
                        </a:rPr>
                        <a:t>Dy. Inspector of Schools </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0000FF"/>
                          </a:solidFill>
                          <a:latin typeface="Times New Roman"/>
                          <a:ea typeface="Times New Roman"/>
                          <a:cs typeface="Times New Roman"/>
                        </a:rPr>
                        <a:t>20</a:t>
                      </a:r>
                    </a:p>
                  </a:txBody>
                  <a:tcPr marL="68523" marR="68523" marT="10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12" name="Picture 11"/>
          <p:cNvPicPr/>
          <p:nvPr/>
        </p:nvPicPr>
        <p:blipFill>
          <a:blip r:embed="rId3" cstate="print"/>
          <a:srcRect/>
          <a:stretch>
            <a:fillRect/>
          </a:stretch>
        </p:blipFill>
        <p:spPr bwMode="auto">
          <a:xfrm>
            <a:off x="4343400" y="1600200"/>
            <a:ext cx="3733800" cy="5029200"/>
          </a:xfrm>
          <a:prstGeom prst="rect">
            <a:avLst/>
          </a:prstGeom>
          <a:noFill/>
        </p:spPr>
      </p:pic>
      <p:sp>
        <p:nvSpPr>
          <p:cNvPr id="10" name="TextBox 9"/>
          <p:cNvSpPr txBox="1"/>
          <p:nvPr/>
        </p:nvSpPr>
        <p:spPr>
          <a:xfrm>
            <a:off x="5486400" y="1143000"/>
            <a:ext cx="1676400" cy="400110"/>
          </a:xfrm>
          <a:prstGeom prst="rect">
            <a:avLst/>
          </a:prstGeom>
          <a:noFill/>
        </p:spPr>
        <p:txBody>
          <a:bodyPr wrap="square">
            <a:spAutoFit/>
          </a:bodyPr>
          <a:lstStyle/>
          <a:p>
            <a:pPr>
              <a:defRPr/>
            </a:pPr>
            <a:r>
              <a:rPr lang="en-US" sz="2000" dirty="0" smtClean="0">
                <a:solidFill>
                  <a:srgbClr val="FF0000"/>
                </a:solidFill>
                <a:effectLst>
                  <a:outerShdw blurRad="38100" dist="38100" dir="2700000" algn="tl">
                    <a:srgbClr val="000000">
                      <a:alpha val="43137"/>
                    </a:srgbClr>
                  </a:outerShdw>
                </a:effectLst>
                <a:latin typeface="Arial Black" pitchFamily="34" charset="0"/>
              </a:rPr>
              <a:t>TRIPURA</a:t>
            </a:r>
            <a:endParaRPr lang="en-US" sz="2000" dirty="0">
              <a:solidFill>
                <a:srgbClr val="FF0000"/>
              </a:solidFill>
              <a:effectLst>
                <a:outerShdw blurRad="38100" dist="38100" dir="2700000" algn="tl">
                  <a:srgbClr val="000000">
                    <a:alpha val="43137"/>
                  </a:srgbClr>
                </a:outerShdw>
              </a:effectLst>
              <a:latin typeface="Arial Black" pitchFamily="34" charset="0"/>
            </a:endParaRPr>
          </a:p>
        </p:txBody>
      </p:sp>
      <p:pic>
        <p:nvPicPr>
          <p:cNvPr id="13" name="Picture 12" descr="H:\India-map-en.svg.png"/>
          <p:cNvPicPr/>
          <p:nvPr/>
        </p:nvPicPr>
        <p:blipFill>
          <a:blip r:embed="rId4" cstate="print"/>
          <a:srcRect/>
          <a:stretch>
            <a:fillRect/>
          </a:stretch>
        </p:blipFill>
        <p:spPr bwMode="auto">
          <a:xfrm>
            <a:off x="914400" y="1524000"/>
            <a:ext cx="2298893" cy="2679590"/>
          </a:xfrm>
          <a:prstGeom prst="rect">
            <a:avLst/>
          </a:prstGeom>
          <a:noFill/>
          <a:ln w="9525">
            <a:noFill/>
            <a:miter lim="800000"/>
            <a:headEnd/>
            <a:tailEnd/>
          </a:ln>
        </p:spPr>
      </p:pic>
      <p:cxnSp>
        <p:nvCxnSpPr>
          <p:cNvPr id="26" name="Elbow Connector 25"/>
          <p:cNvCxnSpPr/>
          <p:nvPr/>
        </p:nvCxnSpPr>
        <p:spPr>
          <a:xfrm>
            <a:off x="2820194" y="2743200"/>
            <a:ext cx="2285206" cy="304800"/>
          </a:xfrm>
          <a:prstGeom prst="bentConnector3">
            <a:avLst>
              <a:gd name="adj1" fmla="val 50000"/>
            </a:avLst>
          </a:prstGeom>
          <a:ln>
            <a:solidFill>
              <a:srgbClr val="000099"/>
            </a:solidFill>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1219200" y="1123890"/>
            <a:ext cx="1143000" cy="400110"/>
          </a:xfrm>
          <a:prstGeom prst="rect">
            <a:avLst/>
          </a:prstGeom>
          <a:noFill/>
        </p:spPr>
        <p:txBody>
          <a:bodyPr wrap="square">
            <a:spAutoFit/>
          </a:bodyPr>
          <a:lstStyle/>
          <a:p>
            <a:pPr>
              <a:defRPr/>
            </a:pPr>
            <a:r>
              <a:rPr lang="en-US" sz="2000" dirty="0" smtClean="0">
                <a:solidFill>
                  <a:srgbClr val="FF0000"/>
                </a:solidFill>
                <a:effectLst>
                  <a:outerShdw blurRad="38100" dist="38100" dir="2700000" algn="tl">
                    <a:srgbClr val="000000">
                      <a:alpha val="43137"/>
                    </a:srgbClr>
                  </a:outerShdw>
                </a:effectLst>
                <a:latin typeface="Arial Black" pitchFamily="34" charset="0"/>
              </a:rPr>
              <a:t>INDIA</a:t>
            </a:r>
            <a:endParaRPr lang="en-US" sz="2000" dirty="0">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A33D27A-5567-4C94-929E-8513A89D653D}" type="slidenum">
              <a:rPr lang="en-US" smtClean="0"/>
              <a:pPr>
                <a:defRPr/>
              </a:pPr>
              <a:t>30</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9" name="TextBox 8"/>
          <p:cNvSpPr txBox="1"/>
          <p:nvPr/>
        </p:nvSpPr>
        <p:spPr>
          <a:xfrm>
            <a:off x="0" y="1131094"/>
            <a:ext cx="8763000" cy="1231106"/>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10. </a:t>
            </a:r>
            <a:r>
              <a:rPr lang="en-US" sz="2200" b="1" u="sng" dirty="0" smtClean="0">
                <a:solidFill>
                  <a:srgbClr val="000099"/>
                </a:solidFill>
                <a:latin typeface="Arial" pitchFamily="34" charset="0"/>
                <a:cs typeface="Arial" pitchFamily="34" charset="0"/>
              </a:rPr>
              <a:t>Provision of LPG based cooking system in schools:</a:t>
            </a:r>
          </a:p>
          <a:p>
            <a:pPr algn="just"/>
            <a:endParaRPr lang="en-US" sz="800" dirty="0" smtClean="0">
              <a:solidFill>
                <a:srgbClr val="000099"/>
              </a:solidFill>
              <a:latin typeface="Arial" pitchFamily="34" charset="0"/>
              <a:cs typeface="Arial" pitchFamily="34" charset="0"/>
            </a:endParaRPr>
          </a:p>
          <a:p>
            <a:pPr marL="231775" indent="-231775" algn="just"/>
            <a:r>
              <a:rPr lang="en-US" sz="2200" dirty="0" smtClean="0">
                <a:solidFill>
                  <a:srgbClr val="000099"/>
                </a:solidFill>
                <a:latin typeface="Arial" pitchFamily="34" charset="0"/>
                <a:cs typeface="Arial" pitchFamily="34" charset="0"/>
              </a:rPr>
              <a:t>   LPG based cooking system has been introduced in 1711 (26%) school units from state own resources.</a:t>
            </a:r>
            <a:endParaRPr lang="en-US" sz="2200" dirty="0">
              <a:solidFill>
                <a:srgbClr val="000099"/>
              </a:solidFill>
              <a:latin typeface="Arial" pitchFamily="34" charset="0"/>
              <a:cs typeface="Arial" pitchFamily="34" charset="0"/>
            </a:endParaRPr>
          </a:p>
        </p:txBody>
      </p:sp>
      <p:sp>
        <p:nvSpPr>
          <p:cNvPr id="8" name="TextBox 7"/>
          <p:cNvSpPr txBox="1"/>
          <p:nvPr/>
        </p:nvSpPr>
        <p:spPr>
          <a:xfrm>
            <a:off x="0" y="2805767"/>
            <a:ext cx="8686800" cy="2985433"/>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11. </a:t>
            </a:r>
            <a:r>
              <a:rPr lang="en-US" sz="2200" b="1" u="sng" dirty="0" smtClean="0">
                <a:solidFill>
                  <a:srgbClr val="000099"/>
                </a:solidFill>
                <a:latin typeface="Arial" pitchFamily="34" charset="0"/>
                <a:cs typeface="Arial" pitchFamily="34" charset="0"/>
              </a:rPr>
              <a:t>Social Audit of the </a:t>
            </a:r>
            <a:r>
              <a:rPr lang="en-US" sz="2200" b="1" u="sng" dirty="0" err="1" smtClean="0">
                <a:solidFill>
                  <a:srgbClr val="000099"/>
                </a:solidFill>
                <a:latin typeface="Arial" pitchFamily="34" charset="0"/>
                <a:cs typeface="Arial" pitchFamily="34" charset="0"/>
              </a:rPr>
              <a:t>Programme</a:t>
            </a:r>
            <a:r>
              <a:rPr lang="en-US" sz="2200" b="1" u="sng" dirty="0" smtClean="0">
                <a:solidFill>
                  <a:srgbClr val="000099"/>
                </a:solidFill>
                <a:latin typeface="Arial" pitchFamily="34" charset="0"/>
                <a:cs typeface="Arial" pitchFamily="34" charset="0"/>
              </a:rPr>
              <a:t>:</a:t>
            </a:r>
          </a:p>
          <a:p>
            <a:pPr algn="just"/>
            <a:endParaRPr lang="en-US" sz="1200" b="1" u="sng" dirty="0" smtClean="0">
              <a:solidFill>
                <a:srgbClr val="000099"/>
              </a:solidFill>
              <a:latin typeface="Arial" pitchFamily="34" charset="0"/>
              <a:cs typeface="Arial" pitchFamily="34" charset="0"/>
            </a:endParaRPr>
          </a:p>
          <a:p>
            <a:pPr marL="231775" indent="-231775" algn="just"/>
            <a:r>
              <a:rPr lang="en-US" sz="2000" dirty="0" smtClean="0">
                <a:solidFill>
                  <a:srgbClr val="000099"/>
                </a:solidFill>
                <a:latin typeface="Arial" pitchFamily="34" charset="0"/>
                <a:cs typeface="Arial" pitchFamily="34" charset="0"/>
              </a:rPr>
              <a:t>   </a:t>
            </a:r>
            <a:r>
              <a:rPr lang="en-US" sz="2200" dirty="0" smtClean="0">
                <a:solidFill>
                  <a:srgbClr val="000099"/>
                </a:solidFill>
                <a:latin typeface="Arial" pitchFamily="34" charset="0"/>
                <a:cs typeface="Arial" pitchFamily="34" charset="0"/>
              </a:rPr>
              <a:t>The Social Audit Unit under Audit Directorate, Govt. of Tripura has been requested to conduct Social Audit of the Scheme. Later on “MOU” has also been signed between the Director, Elementary Education and the Director, Social Audit Unit for conducting Social Audit in 208 schools at West Tripura District and </a:t>
            </a:r>
            <a:r>
              <a:rPr lang="en-US" sz="2200" dirty="0" err="1" smtClean="0">
                <a:solidFill>
                  <a:srgbClr val="000099"/>
                </a:solidFill>
                <a:latin typeface="Arial" pitchFamily="34" charset="0"/>
                <a:cs typeface="Arial" pitchFamily="34" charset="0"/>
              </a:rPr>
              <a:t>Dhalai</a:t>
            </a:r>
            <a:r>
              <a:rPr lang="en-US" sz="2200" dirty="0" smtClean="0">
                <a:solidFill>
                  <a:srgbClr val="000099"/>
                </a:solidFill>
                <a:latin typeface="Arial" pitchFamily="34" charset="0"/>
                <a:cs typeface="Arial" pitchFamily="34" charset="0"/>
              </a:rPr>
              <a:t> District at the cost of Rs. 14,70,000/-. Now, the work of Social Audit is going on. </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A33D27A-5567-4C94-929E-8513A89D653D}" type="slidenum">
              <a:rPr lang="en-US" smtClean="0"/>
              <a:pPr>
                <a:defRPr/>
              </a:pPr>
              <a:t>31</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9" name="TextBox 8"/>
          <p:cNvSpPr txBox="1"/>
          <p:nvPr/>
        </p:nvSpPr>
        <p:spPr>
          <a:xfrm>
            <a:off x="304800" y="1143000"/>
            <a:ext cx="8534400" cy="430887"/>
          </a:xfrm>
          <a:prstGeom prst="rect">
            <a:avLst/>
          </a:prstGeom>
          <a:noFill/>
        </p:spPr>
        <p:txBody>
          <a:bodyPr wrap="square" rtlCol="0">
            <a:spAutoFit/>
          </a:bodyPr>
          <a:lstStyle/>
          <a:p>
            <a:pPr algn="just"/>
            <a:endParaRPr lang="en-US" sz="2200" dirty="0">
              <a:solidFill>
                <a:srgbClr val="0000FF"/>
              </a:solidFill>
              <a:latin typeface="Times New Roman" pitchFamily="18" charset="0"/>
              <a:cs typeface="Times New Roman" pitchFamily="18" charset="0"/>
            </a:endParaRPr>
          </a:p>
        </p:txBody>
      </p:sp>
      <p:sp>
        <p:nvSpPr>
          <p:cNvPr id="7" name="TextBox 6"/>
          <p:cNvSpPr txBox="1"/>
          <p:nvPr/>
        </p:nvSpPr>
        <p:spPr>
          <a:xfrm>
            <a:off x="152400" y="914400"/>
            <a:ext cx="8991600" cy="5709255"/>
          </a:xfrm>
          <a:prstGeom prst="rect">
            <a:avLst/>
          </a:prstGeom>
          <a:noFill/>
        </p:spPr>
        <p:txBody>
          <a:bodyPr wrap="square" rtlCol="0">
            <a:spAutoFit/>
          </a:bodyPr>
          <a:lstStyle/>
          <a:p>
            <a:pPr algn="just"/>
            <a:r>
              <a:rPr lang="en-US" sz="2200" b="1" dirty="0" smtClean="0">
                <a:solidFill>
                  <a:srgbClr val="000099"/>
                </a:solidFill>
                <a:latin typeface="Arial" pitchFamily="34" charset="0"/>
                <a:cs typeface="Arial" pitchFamily="34" charset="0"/>
              </a:rPr>
              <a:t>12.</a:t>
            </a:r>
            <a:r>
              <a:rPr lang="en-US" sz="2200" b="1" u="sng" dirty="0" smtClean="0">
                <a:solidFill>
                  <a:srgbClr val="000099"/>
                </a:solidFill>
                <a:latin typeface="Arial" pitchFamily="34" charset="0"/>
                <a:cs typeface="Arial" pitchFamily="34" charset="0"/>
              </a:rPr>
              <a:t> IEC Activities:</a:t>
            </a:r>
          </a:p>
          <a:p>
            <a:pPr algn="just"/>
            <a:endParaRPr lang="en-US" sz="900" dirty="0" smtClean="0">
              <a:solidFill>
                <a:srgbClr val="000099"/>
              </a:solidFill>
              <a:latin typeface="Arial" pitchFamily="34" charset="0"/>
              <a:cs typeface="Arial" pitchFamily="34" charset="0"/>
            </a:endParaRPr>
          </a:p>
          <a:p>
            <a:pPr marL="231775" indent="-231775" algn="just">
              <a:buFont typeface="Wingdings" pitchFamily="2" charset="2"/>
              <a:buChar char="Ø"/>
            </a:pPr>
            <a:r>
              <a:rPr lang="en-US" sz="2200" dirty="0" smtClean="0">
                <a:solidFill>
                  <a:srgbClr val="000099"/>
                </a:solidFill>
                <a:latin typeface="Arial" pitchFamily="34" charset="0"/>
                <a:cs typeface="Arial" pitchFamily="34" charset="0"/>
              </a:rPr>
              <a:t>To aware the general public and students regarding the basic guidelines of MDM </a:t>
            </a:r>
            <a:r>
              <a:rPr lang="en-US" sz="2200" dirty="0" err="1" smtClean="0">
                <a:solidFill>
                  <a:srgbClr val="000099"/>
                </a:solidFill>
                <a:latin typeface="Arial" pitchFamily="34" charset="0"/>
                <a:cs typeface="Arial" pitchFamily="34" charset="0"/>
              </a:rPr>
              <a:t>Programme</a:t>
            </a:r>
            <a:r>
              <a:rPr lang="en-US" sz="2200" dirty="0" smtClean="0">
                <a:solidFill>
                  <a:srgbClr val="000099"/>
                </a:solidFill>
                <a:latin typeface="Arial" pitchFamily="34" charset="0"/>
                <a:cs typeface="Arial" pitchFamily="34" charset="0"/>
              </a:rPr>
              <a:t>  two types of publicity material has been devised by the Department and accordingly these are displayed in all schools.</a:t>
            </a:r>
          </a:p>
          <a:p>
            <a:pPr marL="231775" indent="-231775" algn="just">
              <a:buFont typeface="Wingdings" pitchFamily="2" charset="2"/>
              <a:buChar char="Ø"/>
            </a:pPr>
            <a:r>
              <a:rPr lang="en-US" sz="2200" dirty="0" smtClean="0">
                <a:solidFill>
                  <a:srgbClr val="000099"/>
                </a:solidFill>
                <a:latin typeface="Arial" pitchFamily="34" charset="0"/>
                <a:cs typeface="Arial" pitchFamily="34" charset="0"/>
              </a:rPr>
              <a:t>District wise workshops have been conducted regarding safety, cleanliness &amp; hygiene in schools.</a:t>
            </a:r>
          </a:p>
          <a:p>
            <a:pPr marL="231775" indent="-231775" algn="just">
              <a:buFont typeface="Wingdings" pitchFamily="2" charset="2"/>
              <a:buChar char="Ø"/>
            </a:pPr>
            <a:r>
              <a:rPr lang="en-US" sz="2200" dirty="0" smtClean="0">
                <a:solidFill>
                  <a:srgbClr val="000099"/>
                </a:solidFill>
                <a:latin typeface="Arial" pitchFamily="34" charset="0"/>
                <a:cs typeface="Arial" pitchFamily="34" charset="0"/>
              </a:rPr>
              <a:t>A documentary film has been developed regarding raising of kitchen garden in schools and broadcasted in local channels for generating awareness. </a:t>
            </a:r>
          </a:p>
          <a:p>
            <a:pPr marL="231775" indent="-231775" algn="just"/>
            <a:endParaRPr lang="en-US" sz="900" dirty="0" smtClean="0">
              <a:solidFill>
                <a:srgbClr val="000099"/>
              </a:solidFill>
              <a:latin typeface="Arial" pitchFamily="34" charset="0"/>
              <a:cs typeface="Arial" pitchFamily="34" charset="0"/>
            </a:endParaRPr>
          </a:p>
          <a:p>
            <a:pPr algn="just"/>
            <a:r>
              <a:rPr lang="en-US" sz="2200" b="1" dirty="0" smtClean="0">
                <a:solidFill>
                  <a:srgbClr val="000099"/>
                </a:solidFill>
                <a:latin typeface="Arial" pitchFamily="34" charset="0"/>
                <a:cs typeface="Arial" pitchFamily="34" charset="0"/>
              </a:rPr>
              <a:t>13. </a:t>
            </a:r>
            <a:r>
              <a:rPr lang="en-US" sz="2200" b="1" u="sng" dirty="0" smtClean="0">
                <a:solidFill>
                  <a:srgbClr val="000099"/>
                </a:solidFill>
                <a:latin typeface="Arial" pitchFamily="34" charset="0"/>
                <a:cs typeface="Arial" pitchFamily="34" charset="0"/>
              </a:rPr>
              <a:t>Implementation of Automated Monitoring of MDMS:</a:t>
            </a:r>
          </a:p>
          <a:p>
            <a:pPr algn="just"/>
            <a:endParaRPr lang="en-US" sz="900" b="1" u="sng" dirty="0" smtClean="0">
              <a:solidFill>
                <a:srgbClr val="000099"/>
              </a:solidFill>
              <a:latin typeface="Arial" pitchFamily="34" charset="0"/>
              <a:cs typeface="Arial" pitchFamily="34" charset="0"/>
            </a:endParaRPr>
          </a:p>
          <a:p>
            <a:pPr algn="just"/>
            <a:r>
              <a:rPr lang="en-US" sz="1050" dirty="0" smtClean="0">
                <a:solidFill>
                  <a:srgbClr val="0000FF"/>
                </a:solidFill>
                <a:latin typeface="Arial" pitchFamily="34" charset="0"/>
                <a:cs typeface="Arial" pitchFamily="34" charset="0"/>
              </a:rPr>
              <a:t> </a:t>
            </a:r>
            <a:r>
              <a:rPr lang="en-US" sz="2200" dirty="0" smtClean="0">
                <a:solidFill>
                  <a:srgbClr val="000099"/>
                </a:solidFill>
                <a:latin typeface="Arial" pitchFamily="34" charset="0"/>
                <a:cs typeface="Arial" pitchFamily="34" charset="0"/>
              </a:rPr>
              <a:t>Automated Monitoring System (AMS) has been rolled out in Tripura for monitoring the scheme more effectively. Presently, 61% schools are reporting on daily basis. The Department has also taken an initiative to monitor the teacher attendance on daily basis through the AMS.</a:t>
            </a:r>
          </a:p>
          <a:p>
            <a:pPr algn="just"/>
            <a:endParaRPr lang="en-US" sz="800" dirty="0" smtClean="0">
              <a:solidFill>
                <a:srgbClr val="000099"/>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FD28757-0C11-461E-ABE7-9E8C3D103554}" type="slidenum">
              <a:rPr lang="en-US" smtClean="0"/>
              <a:pPr>
                <a:defRPr/>
              </a:pPr>
              <a:t>32</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6" name="TextBox 5"/>
          <p:cNvSpPr txBox="1"/>
          <p:nvPr/>
        </p:nvSpPr>
        <p:spPr>
          <a:xfrm>
            <a:off x="152400" y="1066800"/>
            <a:ext cx="8991600" cy="707886"/>
          </a:xfrm>
          <a:prstGeom prst="rect">
            <a:avLst/>
          </a:prstGeom>
          <a:noFill/>
        </p:spPr>
        <p:txBody>
          <a:bodyPr wrap="square" rtlCol="0">
            <a:spAutoFit/>
          </a:bodyPr>
          <a:lstStyle/>
          <a:p>
            <a:pPr algn="just"/>
            <a:r>
              <a:rPr lang="en-US" sz="2200" dirty="0" smtClean="0">
                <a:solidFill>
                  <a:srgbClr val="000099"/>
                </a:solidFill>
                <a:latin typeface="Times New Roman" pitchFamily="18" charset="0"/>
                <a:cs typeface="Times New Roman" pitchFamily="18" charset="0"/>
              </a:rPr>
              <a:t> </a:t>
            </a:r>
            <a:r>
              <a:rPr lang="en-US" sz="2200" b="1" dirty="0" smtClean="0">
                <a:solidFill>
                  <a:srgbClr val="000099"/>
                </a:solidFill>
                <a:latin typeface="Arial" pitchFamily="34" charset="0"/>
                <a:cs typeface="Arial" pitchFamily="34" charset="0"/>
              </a:rPr>
              <a:t>14 . </a:t>
            </a:r>
            <a:r>
              <a:rPr lang="en-US" sz="2200" b="1" u="sng" dirty="0" smtClean="0">
                <a:solidFill>
                  <a:srgbClr val="000099"/>
                </a:solidFill>
                <a:latin typeface="Arial" pitchFamily="34" charset="0"/>
                <a:cs typeface="Arial" pitchFamily="34" charset="0"/>
              </a:rPr>
              <a:t>Grievance </a:t>
            </a:r>
            <a:r>
              <a:rPr lang="en-US" sz="2200" b="1" u="sng" dirty="0" err="1" smtClean="0">
                <a:solidFill>
                  <a:srgbClr val="000099"/>
                </a:solidFill>
                <a:latin typeface="Arial" pitchFamily="34" charset="0"/>
                <a:cs typeface="Arial" pitchFamily="34" charset="0"/>
              </a:rPr>
              <a:t>Redressal</a:t>
            </a:r>
            <a:r>
              <a:rPr lang="en-US" sz="2200" b="1" u="sng" dirty="0" smtClean="0">
                <a:solidFill>
                  <a:srgbClr val="000099"/>
                </a:solidFill>
                <a:latin typeface="Arial" pitchFamily="34" charset="0"/>
                <a:cs typeface="Arial" pitchFamily="34" charset="0"/>
              </a:rPr>
              <a:t> Cell:</a:t>
            </a:r>
          </a:p>
          <a:p>
            <a:pPr algn="just"/>
            <a:endParaRPr lang="en-US" dirty="0" smtClean="0">
              <a:solidFill>
                <a:srgbClr val="000099"/>
              </a:solidFill>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 xmlns:p14="http://schemas.microsoft.com/office/powerpoint/2010/main" val="1885533824"/>
              </p:ext>
            </p:extLst>
          </p:nvPr>
        </p:nvGraphicFramePr>
        <p:xfrm>
          <a:off x="159913" y="3962400"/>
          <a:ext cx="8804196" cy="2483518"/>
        </p:xfrm>
        <a:graphic>
          <a:graphicData uri="http://schemas.openxmlformats.org/drawingml/2006/table">
            <a:tbl>
              <a:tblPr>
                <a:tableStyleId>{3C2FFA5D-87B4-456A-9821-1D502468CF0F}</a:tableStyleId>
              </a:tblPr>
              <a:tblGrid>
                <a:gridCol w="1820829"/>
                <a:gridCol w="2573426"/>
                <a:gridCol w="4409941"/>
              </a:tblGrid>
              <a:tr h="894066">
                <a:tc>
                  <a:txBody>
                    <a:bodyPr/>
                    <a:lstStyle/>
                    <a:p>
                      <a:pPr marL="0" marR="0" algn="ctr">
                        <a:spcBef>
                          <a:spcPts val="0"/>
                        </a:spcBef>
                        <a:spcAft>
                          <a:spcPts val="0"/>
                        </a:spcAft>
                      </a:pPr>
                      <a:r>
                        <a:rPr lang="en-US" sz="2400" b="1" dirty="0">
                          <a:solidFill>
                            <a:srgbClr val="0000CC"/>
                          </a:solidFill>
                          <a:effectLst>
                            <a:outerShdw blurRad="38100" dist="38100" dir="2700000" algn="tl">
                              <a:srgbClr val="000000">
                                <a:alpha val="43137"/>
                              </a:srgbClr>
                            </a:outerShdw>
                          </a:effectLst>
                          <a:latin typeface="Candara" panose="020E0502030303020204" pitchFamily="34" charset="0"/>
                          <a:cs typeface="Arial" pitchFamily="34" charset="0"/>
                        </a:rPr>
                        <a:t>Period</a:t>
                      </a:r>
                      <a:endParaRPr lang="en-US" sz="2400" b="1" dirty="0">
                        <a:solidFill>
                          <a:srgbClr val="0000CC"/>
                        </a:solidFill>
                        <a:effectLst>
                          <a:outerShdw blurRad="38100" dist="38100" dir="2700000" algn="tl">
                            <a:srgbClr val="000000">
                              <a:alpha val="43137"/>
                            </a:srgbClr>
                          </a:outerShdw>
                        </a:effectLst>
                        <a:latin typeface="Candara" panose="020E0502030303020204" pitchFamily="34" charset="0"/>
                        <a:ea typeface="Times New Roman"/>
                        <a:cs typeface="Arial" pitchFamily="34" charset="0"/>
                      </a:endParaRPr>
                    </a:p>
                  </a:txBody>
                  <a:tcPr marL="67235" marR="67235" marT="0" marB="0" anchor="ctr"/>
                </a:tc>
                <a:tc>
                  <a:txBody>
                    <a:bodyPr/>
                    <a:lstStyle/>
                    <a:p>
                      <a:pPr marL="0" marR="0" algn="ctr">
                        <a:spcBef>
                          <a:spcPts val="0"/>
                        </a:spcBef>
                        <a:spcAft>
                          <a:spcPts val="0"/>
                        </a:spcAft>
                      </a:pPr>
                      <a:r>
                        <a:rPr lang="en-US" sz="2400" b="1" dirty="0" smtClean="0">
                          <a:solidFill>
                            <a:srgbClr val="0000CC"/>
                          </a:solidFill>
                          <a:effectLst>
                            <a:outerShdw blurRad="38100" dist="38100" dir="2700000" algn="tl">
                              <a:srgbClr val="000000">
                                <a:alpha val="43137"/>
                              </a:srgbClr>
                            </a:outerShdw>
                          </a:effectLst>
                          <a:latin typeface="Candara" panose="020E0502030303020204" pitchFamily="34" charset="0"/>
                          <a:cs typeface="Arial" pitchFamily="34" charset="0"/>
                        </a:rPr>
                        <a:t>No. of Complain</a:t>
                      </a:r>
                      <a:endParaRPr lang="en-US" sz="2400" b="1" dirty="0">
                        <a:solidFill>
                          <a:srgbClr val="0000CC"/>
                        </a:solidFill>
                        <a:effectLst>
                          <a:outerShdw blurRad="38100" dist="38100" dir="2700000" algn="tl">
                            <a:srgbClr val="000000">
                              <a:alpha val="43137"/>
                            </a:srgbClr>
                          </a:outerShdw>
                        </a:effectLst>
                        <a:latin typeface="Candara" panose="020E0502030303020204" pitchFamily="34" charset="0"/>
                        <a:ea typeface="Times New Roman"/>
                        <a:cs typeface="Arial" pitchFamily="34" charset="0"/>
                      </a:endParaRPr>
                    </a:p>
                  </a:txBody>
                  <a:tcPr marL="67235" marR="67235" marT="0" marB="0" anchor="ctr"/>
                </a:tc>
                <a:tc>
                  <a:txBody>
                    <a:bodyPr/>
                    <a:lstStyle/>
                    <a:p>
                      <a:pPr marL="0" marR="0" algn="ctr">
                        <a:spcBef>
                          <a:spcPts val="0"/>
                        </a:spcBef>
                        <a:spcAft>
                          <a:spcPts val="0"/>
                        </a:spcAft>
                      </a:pPr>
                      <a:r>
                        <a:rPr lang="en-US" sz="2400" b="1" dirty="0">
                          <a:solidFill>
                            <a:srgbClr val="0000CC"/>
                          </a:solidFill>
                          <a:effectLst>
                            <a:outerShdw blurRad="38100" dist="38100" dir="2700000" algn="tl">
                              <a:srgbClr val="000000">
                                <a:alpha val="43137"/>
                              </a:srgbClr>
                            </a:outerShdw>
                          </a:effectLst>
                          <a:latin typeface="Candara" panose="020E0502030303020204" pitchFamily="34" charset="0"/>
                          <a:cs typeface="Arial" pitchFamily="34" charset="0"/>
                        </a:rPr>
                        <a:t>Action Taken</a:t>
                      </a:r>
                      <a:endParaRPr lang="en-US" sz="2400" b="1" dirty="0">
                        <a:solidFill>
                          <a:srgbClr val="0000CC"/>
                        </a:solidFill>
                        <a:effectLst>
                          <a:outerShdw blurRad="38100" dist="38100" dir="2700000" algn="tl">
                            <a:srgbClr val="000000">
                              <a:alpha val="43137"/>
                            </a:srgbClr>
                          </a:outerShdw>
                        </a:effectLst>
                        <a:latin typeface="Candara" panose="020E0502030303020204" pitchFamily="34" charset="0"/>
                        <a:ea typeface="Times New Roman"/>
                        <a:cs typeface="Arial" pitchFamily="34" charset="0"/>
                      </a:endParaRPr>
                    </a:p>
                  </a:txBody>
                  <a:tcPr marL="67235" marR="67235" marT="0" marB="0" anchor="ctr"/>
                </a:tc>
              </a:tr>
              <a:tr h="1589452">
                <a:tc>
                  <a:txBody>
                    <a:bodyPr/>
                    <a:lstStyle/>
                    <a:p>
                      <a:pPr marL="0" marR="0" algn="l">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1</a:t>
                      </a:r>
                      <a:r>
                        <a:rPr lang="en-US" sz="2000" baseline="30000" dirty="0" smtClean="0">
                          <a:solidFill>
                            <a:srgbClr val="0000CC"/>
                          </a:solidFill>
                          <a:latin typeface="Candara" panose="020E0502030303020204" pitchFamily="34" charset="0"/>
                          <a:ea typeface="Times New Roman"/>
                          <a:cs typeface="Arial" pitchFamily="34" charset="0"/>
                        </a:rPr>
                        <a:t>st</a:t>
                      </a:r>
                      <a:r>
                        <a:rPr lang="en-US" sz="2000" dirty="0" smtClean="0">
                          <a:solidFill>
                            <a:srgbClr val="0000CC"/>
                          </a:solidFill>
                          <a:latin typeface="Candara" panose="020E0502030303020204" pitchFamily="34" charset="0"/>
                          <a:ea typeface="Times New Roman"/>
                          <a:cs typeface="Arial" pitchFamily="34" charset="0"/>
                        </a:rPr>
                        <a:t> April, 2017</a:t>
                      </a:r>
                      <a:r>
                        <a:rPr lang="en-US" sz="2000" baseline="0" dirty="0" smtClean="0">
                          <a:solidFill>
                            <a:srgbClr val="0000CC"/>
                          </a:solidFill>
                          <a:latin typeface="Candara" panose="020E0502030303020204" pitchFamily="34" charset="0"/>
                          <a:ea typeface="Times New Roman"/>
                          <a:cs typeface="Arial" pitchFamily="34" charset="0"/>
                        </a:rPr>
                        <a:t> to 31</a:t>
                      </a:r>
                      <a:r>
                        <a:rPr lang="en-US" sz="2000" baseline="30000" dirty="0" smtClean="0">
                          <a:solidFill>
                            <a:srgbClr val="0000CC"/>
                          </a:solidFill>
                          <a:latin typeface="Candara" panose="020E0502030303020204" pitchFamily="34" charset="0"/>
                          <a:ea typeface="Times New Roman"/>
                          <a:cs typeface="Arial" pitchFamily="34" charset="0"/>
                        </a:rPr>
                        <a:t>st</a:t>
                      </a:r>
                      <a:r>
                        <a:rPr lang="en-US" sz="2000" baseline="0" dirty="0" smtClean="0">
                          <a:solidFill>
                            <a:srgbClr val="0000CC"/>
                          </a:solidFill>
                          <a:latin typeface="Candara" panose="020E0502030303020204" pitchFamily="34" charset="0"/>
                          <a:ea typeface="Times New Roman"/>
                          <a:cs typeface="Arial" pitchFamily="34" charset="0"/>
                        </a:rPr>
                        <a:t> March, 2018</a:t>
                      </a:r>
                      <a:endParaRPr lang="en-US" sz="2000" dirty="0">
                        <a:solidFill>
                          <a:srgbClr val="0000CC"/>
                        </a:solidFill>
                        <a:latin typeface="Candara" panose="020E0502030303020204" pitchFamily="34" charset="0"/>
                        <a:ea typeface="Times New Roman"/>
                        <a:cs typeface="Arial" pitchFamily="34" charset="0"/>
                      </a:endParaRPr>
                    </a:p>
                  </a:txBody>
                  <a:tcPr marL="67235" marR="67235" marT="0" marB="0" anchor="ctr"/>
                </a:tc>
                <a:tc>
                  <a:txBody>
                    <a:bodyPr/>
                    <a:lstStyle/>
                    <a:p>
                      <a:pPr marL="0" marR="0" algn="ctr">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14</a:t>
                      </a:r>
                    </a:p>
                    <a:p>
                      <a:pPr marL="0" marR="0" algn="ctr">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(Press Clipping – 13)</a:t>
                      </a:r>
                    </a:p>
                    <a:p>
                      <a:pPr marL="0" marR="0" algn="ctr">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(Written – 01) </a:t>
                      </a:r>
                      <a:endParaRPr lang="en-US" sz="2000" dirty="0">
                        <a:solidFill>
                          <a:srgbClr val="0000CC"/>
                        </a:solidFill>
                        <a:latin typeface="Candara" panose="020E0502030303020204" pitchFamily="34" charset="0"/>
                        <a:ea typeface="Times New Roman"/>
                        <a:cs typeface="Arial" pitchFamily="34" charset="0"/>
                      </a:endParaRPr>
                    </a:p>
                  </a:txBody>
                  <a:tcPr marL="67235" marR="67235" marT="0" marB="0" anchor="ctr"/>
                </a:tc>
                <a:tc>
                  <a:txBody>
                    <a:bodyPr/>
                    <a:lstStyle/>
                    <a:p>
                      <a:pPr marL="0" marR="0">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Enquired and found baseless – 09.</a:t>
                      </a:r>
                    </a:p>
                    <a:p>
                      <a:pPr marL="0" marR="0">
                        <a:spcBef>
                          <a:spcPts val="0"/>
                        </a:spcBef>
                        <a:spcAft>
                          <a:spcPts val="0"/>
                        </a:spcAft>
                      </a:pPr>
                      <a:r>
                        <a:rPr lang="en-US" sz="2000" dirty="0" smtClean="0">
                          <a:solidFill>
                            <a:srgbClr val="0000CC"/>
                          </a:solidFill>
                          <a:latin typeface="Candara" panose="020E0502030303020204" pitchFamily="34" charset="0"/>
                          <a:ea typeface="Times New Roman"/>
                          <a:cs typeface="Arial" pitchFamily="34" charset="0"/>
                        </a:rPr>
                        <a:t>Show-Cause</a:t>
                      </a:r>
                      <a:r>
                        <a:rPr lang="en-US" sz="2000" baseline="0" dirty="0" smtClean="0">
                          <a:solidFill>
                            <a:srgbClr val="0000CC"/>
                          </a:solidFill>
                          <a:latin typeface="Candara" panose="020E0502030303020204" pitchFamily="34" charset="0"/>
                          <a:ea typeface="Times New Roman"/>
                          <a:cs typeface="Arial" pitchFamily="34" charset="0"/>
                        </a:rPr>
                        <a:t> notice issued – 01.</a:t>
                      </a:r>
                    </a:p>
                    <a:p>
                      <a:pPr marL="0" marR="0">
                        <a:spcBef>
                          <a:spcPts val="0"/>
                        </a:spcBef>
                        <a:spcAft>
                          <a:spcPts val="0"/>
                        </a:spcAft>
                      </a:pPr>
                      <a:r>
                        <a:rPr lang="en-US" sz="2000" baseline="0" dirty="0" smtClean="0">
                          <a:solidFill>
                            <a:srgbClr val="0000CC"/>
                          </a:solidFill>
                          <a:latin typeface="Candara" panose="020E0502030303020204" pitchFamily="34" charset="0"/>
                          <a:ea typeface="Times New Roman"/>
                          <a:cs typeface="Arial" pitchFamily="34" charset="0"/>
                        </a:rPr>
                        <a:t>Dropped with warning - 02</a:t>
                      </a:r>
                    </a:p>
                    <a:p>
                      <a:pPr marL="0" marR="0">
                        <a:spcBef>
                          <a:spcPts val="0"/>
                        </a:spcBef>
                        <a:spcAft>
                          <a:spcPts val="0"/>
                        </a:spcAft>
                      </a:pPr>
                      <a:r>
                        <a:rPr lang="en-US" sz="2000" baseline="0" dirty="0" smtClean="0">
                          <a:solidFill>
                            <a:srgbClr val="0000CC"/>
                          </a:solidFill>
                          <a:latin typeface="Candara" panose="020E0502030303020204" pitchFamily="34" charset="0"/>
                          <a:ea typeface="Times New Roman"/>
                          <a:cs typeface="Arial" pitchFamily="34" charset="0"/>
                        </a:rPr>
                        <a:t>2 nos. cases are under process.</a:t>
                      </a:r>
                      <a:endParaRPr lang="en-US" sz="2000" dirty="0">
                        <a:solidFill>
                          <a:srgbClr val="0000CC"/>
                        </a:solidFill>
                        <a:latin typeface="Candara" panose="020E0502030303020204" pitchFamily="34" charset="0"/>
                        <a:ea typeface="Times New Roman"/>
                        <a:cs typeface="Arial" pitchFamily="34" charset="0"/>
                      </a:endParaRPr>
                    </a:p>
                  </a:txBody>
                  <a:tcPr marL="67235" marR="67235" marT="0" marB="0"/>
                </a:tc>
              </a:tr>
            </a:tbl>
          </a:graphicData>
        </a:graphic>
      </p:graphicFrame>
      <p:sp>
        <p:nvSpPr>
          <p:cNvPr id="9" name="Rectangle 8"/>
          <p:cNvSpPr/>
          <p:nvPr/>
        </p:nvSpPr>
        <p:spPr>
          <a:xfrm>
            <a:off x="304800" y="1600200"/>
            <a:ext cx="8610600" cy="1846659"/>
          </a:xfrm>
          <a:prstGeom prst="rect">
            <a:avLst/>
          </a:prstGeom>
        </p:spPr>
        <p:txBody>
          <a:bodyPr wrap="square">
            <a:spAutoFit/>
          </a:bodyPr>
          <a:lstStyle/>
          <a:p>
            <a:pPr algn="just"/>
            <a:r>
              <a:rPr lang="en-US" sz="2200" dirty="0" smtClean="0">
                <a:solidFill>
                  <a:srgbClr val="000099"/>
                </a:solidFill>
                <a:latin typeface="Arial" pitchFamily="34" charset="0"/>
                <a:cs typeface="Arial" pitchFamily="34" charset="0"/>
              </a:rPr>
              <a:t>The department has already put into place the Grievance </a:t>
            </a:r>
            <a:r>
              <a:rPr lang="en-US" sz="2200" dirty="0" err="1" smtClean="0">
                <a:solidFill>
                  <a:srgbClr val="000099"/>
                </a:solidFill>
                <a:latin typeface="Arial" pitchFamily="34" charset="0"/>
                <a:cs typeface="Arial" pitchFamily="34" charset="0"/>
              </a:rPr>
              <a:t>Redressal</a:t>
            </a:r>
            <a:r>
              <a:rPr lang="en-US" sz="2200" dirty="0" smtClean="0">
                <a:solidFill>
                  <a:srgbClr val="000099"/>
                </a:solidFill>
                <a:latin typeface="Arial" pitchFamily="34" charset="0"/>
                <a:cs typeface="Arial" pitchFamily="34" charset="0"/>
              </a:rPr>
              <a:t> Mechanism for better and effective monitoring of the Mid-Day-Meal Scheme in the State. A Toll Free number </a:t>
            </a:r>
            <a:r>
              <a:rPr lang="en-US" sz="2200" b="1" dirty="0" smtClean="0">
                <a:solidFill>
                  <a:srgbClr val="000099"/>
                </a:solidFill>
                <a:latin typeface="Arial" pitchFamily="34" charset="0"/>
                <a:cs typeface="Arial" pitchFamily="34" charset="0"/>
              </a:rPr>
              <a:t>(1800-345-3667)</a:t>
            </a:r>
            <a:r>
              <a:rPr lang="en-US" sz="2200" dirty="0" smtClean="0">
                <a:solidFill>
                  <a:srgbClr val="000099"/>
                </a:solidFill>
                <a:latin typeface="Arial" pitchFamily="34" charset="0"/>
                <a:cs typeface="Arial" pitchFamily="34" charset="0"/>
              </a:rPr>
              <a:t> has also been introduced for </a:t>
            </a:r>
            <a:r>
              <a:rPr lang="en-US" sz="2200" dirty="0" err="1" smtClean="0">
                <a:solidFill>
                  <a:srgbClr val="000099"/>
                </a:solidFill>
                <a:latin typeface="Arial" pitchFamily="34" charset="0"/>
                <a:cs typeface="Arial" pitchFamily="34" charset="0"/>
              </a:rPr>
              <a:t>Redressal</a:t>
            </a:r>
            <a:r>
              <a:rPr lang="en-US" sz="2200" dirty="0" smtClean="0">
                <a:solidFill>
                  <a:srgbClr val="000099"/>
                </a:solidFill>
                <a:latin typeface="Arial" pitchFamily="34" charset="0"/>
                <a:cs typeface="Arial" pitchFamily="34" charset="0"/>
              </a:rPr>
              <a:t> of any sorts of grievances under MDM in Schools.</a:t>
            </a:r>
            <a:endParaRPr lang="en-US" sz="2200" dirty="0">
              <a:solidFill>
                <a:srgbClr val="000099"/>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3BBC420-2D62-45AD-A4BD-BF1512E37316}" type="slidenum">
              <a:rPr lang="en-US" smtClean="0"/>
              <a:pPr>
                <a:defRPr/>
              </a:pPr>
              <a:t>33</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6" name="TextBox 5"/>
          <p:cNvSpPr txBox="1"/>
          <p:nvPr/>
        </p:nvSpPr>
        <p:spPr>
          <a:xfrm>
            <a:off x="152400" y="914400"/>
            <a:ext cx="8686800" cy="6078587"/>
          </a:xfrm>
          <a:prstGeom prst="rect">
            <a:avLst/>
          </a:prstGeom>
          <a:noFill/>
        </p:spPr>
        <p:txBody>
          <a:bodyPr wrap="square" rtlCol="0">
            <a:spAutoFit/>
          </a:bodyPr>
          <a:lstStyle/>
          <a:p>
            <a:pPr algn="ctr"/>
            <a:r>
              <a:rPr lang="en-US" sz="2200" b="1" u="sng" cap="all" dirty="0" smtClean="0">
                <a:solidFill>
                  <a:srgbClr val="C00000"/>
                </a:solidFill>
                <a:latin typeface="Arial" pitchFamily="34" charset="0"/>
                <a:cs typeface="Arial" pitchFamily="34" charset="0"/>
              </a:rPr>
              <a:t>Issues Under MDM </a:t>
            </a:r>
            <a:r>
              <a:rPr lang="en-US" sz="2200" b="1" u="sng" cap="all" dirty="0" err="1" smtClean="0">
                <a:solidFill>
                  <a:srgbClr val="C00000"/>
                </a:solidFill>
                <a:latin typeface="Arial" pitchFamily="34" charset="0"/>
                <a:cs typeface="Arial" pitchFamily="34" charset="0"/>
              </a:rPr>
              <a:t>Programme</a:t>
            </a:r>
            <a:endParaRPr lang="en-US" sz="2200" b="1" u="sng" cap="all" dirty="0" smtClean="0">
              <a:solidFill>
                <a:srgbClr val="C00000"/>
              </a:solidFill>
              <a:latin typeface="Arial" pitchFamily="34" charset="0"/>
              <a:cs typeface="Arial" pitchFamily="34" charset="0"/>
            </a:endParaRPr>
          </a:p>
          <a:p>
            <a:pPr algn="ctr"/>
            <a:endParaRPr lang="en-US" sz="900" dirty="0" smtClean="0">
              <a:latin typeface="Arial" pitchFamily="34" charset="0"/>
              <a:cs typeface="Arial" pitchFamily="34" charset="0"/>
            </a:endParaRPr>
          </a:p>
          <a:p>
            <a:pPr algn="just"/>
            <a:r>
              <a:rPr lang="en-US" sz="2200" dirty="0" smtClean="0">
                <a:solidFill>
                  <a:srgbClr val="C00000"/>
                </a:solidFill>
                <a:latin typeface="Arial" pitchFamily="34" charset="0"/>
                <a:cs typeface="Arial" pitchFamily="34" charset="0"/>
              </a:rPr>
              <a:t> </a:t>
            </a:r>
            <a:r>
              <a:rPr lang="en-US" sz="2400" b="1" dirty="0" smtClean="0">
                <a:solidFill>
                  <a:srgbClr val="000099"/>
                </a:solidFill>
                <a:latin typeface="Arial" pitchFamily="34" charset="0"/>
                <a:cs typeface="Arial" pitchFamily="34" charset="0"/>
              </a:rPr>
              <a:t>1. </a:t>
            </a:r>
            <a:r>
              <a:rPr lang="en-US" sz="2400" b="1" u="sng" dirty="0" smtClean="0">
                <a:solidFill>
                  <a:srgbClr val="000099"/>
                </a:solidFill>
                <a:latin typeface="Arial" pitchFamily="34" charset="0"/>
                <a:cs typeface="Arial" pitchFamily="34" charset="0"/>
              </a:rPr>
              <a:t>Enhancement of cooking cost:</a:t>
            </a:r>
            <a:endParaRPr lang="en-US" sz="2100" b="1" u="sng"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At present cooking cost is providing @ Rs.4.22 (Central contribution 3.72 &amp; State contribution Rs.0.50) for primary stage and Rs.6.18 (Central contribution Rs.5.56 &amp; State contribution Rs.0.62) for upper primary. Considering the present market price it is not sufficient. As per decision of the S-SMC meeting, the cooking cost is proposed Rs.9/-(CSS:Rs.8.10/- &amp; State Share: Rs.0.90/- for primary and Rs.13.18 (CSS: Rs.11.86 &amp; State Share: Rs.1.32/-) for upper primary.</a:t>
            </a:r>
          </a:p>
          <a:p>
            <a:pPr algn="just"/>
            <a:endParaRPr lang="en-US" sz="1400" dirty="0" smtClean="0">
              <a:solidFill>
                <a:srgbClr val="000099"/>
              </a:solidFill>
              <a:latin typeface="Arial" pitchFamily="34" charset="0"/>
              <a:cs typeface="Arial" pitchFamily="34" charset="0"/>
            </a:endParaRPr>
          </a:p>
          <a:p>
            <a:pPr algn="just"/>
            <a:r>
              <a:rPr lang="en-US" sz="2400" dirty="0" smtClean="0">
                <a:solidFill>
                  <a:srgbClr val="000099"/>
                </a:solidFill>
                <a:latin typeface="Arial" pitchFamily="34" charset="0"/>
                <a:cs typeface="Arial" pitchFamily="34" charset="0"/>
              </a:rPr>
              <a:t> </a:t>
            </a:r>
            <a:r>
              <a:rPr lang="en-US" sz="2400" b="1" dirty="0" smtClean="0">
                <a:solidFill>
                  <a:srgbClr val="000099"/>
                </a:solidFill>
                <a:latin typeface="Arial" pitchFamily="34" charset="0"/>
                <a:cs typeface="Arial" pitchFamily="34" charset="0"/>
              </a:rPr>
              <a:t>2. </a:t>
            </a:r>
            <a:r>
              <a:rPr lang="en-US" sz="2400" b="1" u="sng" dirty="0" smtClean="0">
                <a:solidFill>
                  <a:srgbClr val="000099"/>
                </a:solidFill>
                <a:latin typeface="Arial" pitchFamily="34" charset="0"/>
                <a:cs typeface="Arial" pitchFamily="34" charset="0"/>
              </a:rPr>
              <a:t>Enhancement of honorarium of cook-cum-helpers:</a:t>
            </a:r>
          </a:p>
          <a:p>
            <a:pPr algn="just"/>
            <a:endParaRPr lang="en-US" sz="1100" dirty="0" smtClean="0">
              <a:solidFill>
                <a:srgbClr val="000099"/>
              </a:solidFill>
              <a:latin typeface="Arial" pitchFamily="34" charset="0"/>
              <a:cs typeface="Arial" pitchFamily="34" charset="0"/>
            </a:endParaRPr>
          </a:p>
          <a:p>
            <a:pPr algn="just"/>
            <a:r>
              <a:rPr lang="en-US" sz="2200" dirty="0" smtClean="0">
                <a:solidFill>
                  <a:srgbClr val="000099"/>
                </a:solidFill>
                <a:latin typeface="Arial" pitchFamily="34" charset="0"/>
                <a:cs typeface="Arial" pitchFamily="34" charset="0"/>
              </a:rPr>
              <a:t>At present the cook-cum-helpers engaged under MDMS are getting Rs.1,500/- per month (Central contribution Rs.900 &amp; State contribution Rs.600). The honorarium may be enhanced to Rs. 3000.00 ( CSS: Rs.2,400 &amp; State Share: Rs.600/-).  </a:t>
            </a:r>
          </a:p>
          <a:p>
            <a:pPr algn="just"/>
            <a:r>
              <a:rPr lang="en-US" sz="2100" dirty="0" smtClean="0">
                <a:solidFill>
                  <a:srgbClr val="0000FF"/>
                </a:solidFill>
                <a:latin typeface="Arial" pitchFamily="34" charset="0"/>
                <a:cs typeface="Arial" pitchFamily="34" charset="0"/>
              </a:rPr>
              <a:t> </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3BBC420-2D62-45AD-A4BD-BF1512E37316}" type="slidenum">
              <a:rPr lang="en-US" smtClean="0"/>
              <a:pPr>
                <a:defRPr/>
              </a:pPr>
              <a:t>34</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6" name="TextBox 5"/>
          <p:cNvSpPr txBox="1"/>
          <p:nvPr/>
        </p:nvSpPr>
        <p:spPr>
          <a:xfrm>
            <a:off x="152400" y="990600"/>
            <a:ext cx="8686800" cy="5801588"/>
          </a:xfrm>
          <a:prstGeom prst="rect">
            <a:avLst/>
          </a:prstGeom>
          <a:noFill/>
        </p:spPr>
        <p:txBody>
          <a:bodyPr wrap="square" rtlCol="0">
            <a:spAutoFit/>
          </a:bodyPr>
          <a:lstStyle/>
          <a:p>
            <a:pPr algn="just"/>
            <a:r>
              <a:rPr lang="en-US" sz="2400" b="1" dirty="0" smtClean="0">
                <a:solidFill>
                  <a:srgbClr val="000099"/>
                </a:solidFill>
                <a:latin typeface="Arial" pitchFamily="34" charset="0"/>
                <a:cs typeface="Arial" pitchFamily="34" charset="0"/>
              </a:rPr>
              <a:t>3. </a:t>
            </a:r>
            <a:r>
              <a:rPr lang="en-US" sz="2400" b="1" u="sng" dirty="0" smtClean="0">
                <a:solidFill>
                  <a:srgbClr val="000099"/>
                </a:solidFill>
                <a:latin typeface="Arial" pitchFamily="34" charset="0"/>
                <a:cs typeface="Arial" pitchFamily="34" charset="0"/>
              </a:rPr>
              <a:t>Management Monitoring Evolution (MME):</a:t>
            </a:r>
            <a:r>
              <a:rPr lang="en-US" sz="2400" b="1" dirty="0" smtClean="0">
                <a:solidFill>
                  <a:srgbClr val="000099"/>
                </a:solidFill>
                <a:latin typeface="Arial" pitchFamily="34" charset="0"/>
                <a:cs typeface="Arial" pitchFamily="34" charset="0"/>
              </a:rPr>
              <a:t> </a:t>
            </a:r>
          </a:p>
          <a:p>
            <a:pPr algn="just"/>
            <a:endParaRPr lang="en-US" sz="1100" b="1" dirty="0" smtClean="0">
              <a:solidFill>
                <a:srgbClr val="000099"/>
              </a:solidFill>
              <a:latin typeface="Arial" pitchFamily="34" charset="0"/>
              <a:cs typeface="Arial" pitchFamily="34" charset="0"/>
            </a:endParaRPr>
          </a:p>
          <a:p>
            <a:pPr algn="just"/>
            <a:r>
              <a:rPr lang="en-US" sz="2400" dirty="0" smtClean="0">
                <a:solidFill>
                  <a:srgbClr val="000099"/>
                </a:solidFill>
                <a:latin typeface="Arial" pitchFamily="34" charset="0"/>
                <a:cs typeface="Arial" pitchFamily="34" charset="0"/>
              </a:rPr>
              <a:t>The MME fund is being sanctioned on the basis of 1.8% of total recurring fund, where as in SSA the percentage is 6%. Considering the present price index of essential commodities, it is proposed to be Rs.30 </a:t>
            </a:r>
            <a:r>
              <a:rPr lang="en-US" sz="2400" dirty="0" err="1" smtClean="0">
                <a:solidFill>
                  <a:srgbClr val="000099"/>
                </a:solidFill>
                <a:latin typeface="Arial" pitchFamily="34" charset="0"/>
                <a:cs typeface="Arial" pitchFamily="34" charset="0"/>
              </a:rPr>
              <a:t>Lakhs</a:t>
            </a:r>
            <a:r>
              <a:rPr lang="en-US" sz="2400" dirty="0" smtClean="0">
                <a:solidFill>
                  <a:srgbClr val="000099"/>
                </a:solidFill>
                <a:latin typeface="Arial" pitchFamily="34" charset="0"/>
                <a:cs typeface="Arial" pitchFamily="34" charset="0"/>
              </a:rPr>
              <a:t> per District for the small State like Tripura or may be increased at least 3% of total recurring fund.</a:t>
            </a:r>
          </a:p>
          <a:p>
            <a:pPr algn="just"/>
            <a:endParaRPr lang="en-US" sz="1050" dirty="0" smtClean="0">
              <a:solidFill>
                <a:srgbClr val="000099"/>
              </a:solidFill>
              <a:latin typeface="Arial" pitchFamily="34" charset="0"/>
              <a:cs typeface="Arial" pitchFamily="34" charset="0"/>
            </a:endParaRPr>
          </a:p>
          <a:p>
            <a:pPr algn="just"/>
            <a:r>
              <a:rPr lang="en-US" sz="2400" b="1" dirty="0" smtClean="0">
                <a:solidFill>
                  <a:srgbClr val="000099"/>
                </a:solidFill>
                <a:latin typeface="Arial" pitchFamily="34" charset="0"/>
                <a:cs typeface="Arial" pitchFamily="34" charset="0"/>
              </a:rPr>
              <a:t>4. </a:t>
            </a:r>
            <a:r>
              <a:rPr lang="en-US" sz="2400" b="1" u="sng" dirty="0" smtClean="0">
                <a:solidFill>
                  <a:srgbClr val="000099"/>
                </a:solidFill>
                <a:latin typeface="Arial" pitchFamily="34" charset="0"/>
                <a:cs typeface="Arial" pitchFamily="34" charset="0"/>
              </a:rPr>
              <a:t>Fund provision for LPG:</a:t>
            </a:r>
          </a:p>
          <a:p>
            <a:pPr algn="just"/>
            <a:r>
              <a:rPr lang="en-US" sz="2400" dirty="0" smtClean="0">
                <a:solidFill>
                  <a:srgbClr val="000099"/>
                </a:solidFill>
                <a:latin typeface="Arial" pitchFamily="34" charset="0"/>
                <a:cs typeface="Arial" pitchFamily="34" charset="0"/>
              </a:rPr>
              <a:t>In order to maintain the cleanliness &amp; hygiene in schools, LPG is very important in all schools. As there is no fund provision for LPG under MDM Scheme, the State has provided fund in 1711 school units for procurement of LPG connection. Therefore, it is requested to provide fund for procuring LPG connection in remaining 4857 school units @ Rs. 9,000/-. </a:t>
            </a: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52381" y="3056692"/>
            <a:ext cx="7905819" cy="677108"/>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buClr>
                <a:srgbClr val="800000"/>
              </a:buClr>
              <a:defRPr/>
            </a:pPr>
            <a:r>
              <a:rPr lang="en-US" sz="3800" b="1" dirty="0">
                <a:solidFill>
                  <a:srgbClr val="C00000"/>
                </a:solidFill>
                <a:latin typeface="Arial Black" pitchFamily="34" charset="0"/>
              </a:rPr>
              <a:t>Proposed Budget for </a:t>
            </a:r>
            <a:r>
              <a:rPr lang="en-US" sz="3800" b="1" dirty="0" smtClean="0">
                <a:solidFill>
                  <a:srgbClr val="C00000"/>
                </a:solidFill>
                <a:latin typeface="Arial Black" pitchFamily="34" charset="0"/>
              </a:rPr>
              <a:t>2018-19</a:t>
            </a:r>
            <a:endParaRPr lang="en-US" sz="3800" b="1" dirty="0">
              <a:solidFill>
                <a:srgbClr val="C00000"/>
              </a:solidFill>
              <a:latin typeface="Arial Black" pitchFamily="34" charset="0"/>
            </a:endParaRPr>
          </a:p>
        </p:txBody>
      </p:sp>
      <p:sp>
        <p:nvSpPr>
          <p:cNvPr id="4" name="Slide Number Placeholder 3"/>
          <p:cNvSpPr>
            <a:spLocks noGrp="1"/>
          </p:cNvSpPr>
          <p:nvPr>
            <p:ph type="sldNum" sz="quarter" idx="12"/>
          </p:nvPr>
        </p:nvSpPr>
        <p:spPr/>
        <p:txBody>
          <a:bodyPr/>
          <a:lstStyle/>
          <a:p>
            <a:pPr>
              <a:defRPr/>
            </a:pPr>
            <a:fld id="{BED425DE-6078-4684-8241-BCF3BFA8FC01}" type="slidenum">
              <a:rPr lang="en-US" smtClean="0"/>
              <a:pPr>
                <a:defRPr/>
              </a:pPr>
              <a:t>35</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3BBC420-2D62-45AD-A4BD-BF1512E37316}" type="slidenum">
              <a:rPr lang="en-US" smtClean="0"/>
              <a:pPr>
                <a:defRPr/>
              </a:pPr>
              <a:t>36</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762001"/>
          </a:xfrm>
          <a:prstGeom prst="rect">
            <a:avLst/>
          </a:prstGeom>
          <a:noFill/>
        </p:spPr>
      </p:pic>
      <p:sp>
        <p:nvSpPr>
          <p:cNvPr id="8" name="TextBox 7"/>
          <p:cNvSpPr txBox="1"/>
          <p:nvPr/>
        </p:nvSpPr>
        <p:spPr>
          <a:xfrm>
            <a:off x="381000" y="685800"/>
            <a:ext cx="8458200" cy="461665"/>
          </a:xfrm>
          <a:prstGeom prst="rect">
            <a:avLst/>
          </a:prstGeom>
          <a:noFill/>
        </p:spPr>
        <p:txBody>
          <a:bodyPr wrap="square" rtlCol="0">
            <a:spAutoFit/>
          </a:bodyPr>
          <a:lstStyle/>
          <a:p>
            <a:pPr algn="ctr"/>
            <a:r>
              <a:rPr lang="en-US" sz="2400" b="1" dirty="0" smtClean="0">
                <a:solidFill>
                  <a:srgbClr val="0000FF"/>
                </a:solidFill>
                <a:latin typeface="Times New Roman" pitchFamily="18" charset="0"/>
                <a:cs typeface="Times New Roman" pitchFamily="18" charset="0"/>
              </a:rPr>
              <a:t>Proposed Annual Budget for the Year 2018-19 (In </a:t>
            </a:r>
            <a:r>
              <a:rPr lang="en-US" sz="2400" b="1" dirty="0" err="1" smtClean="0">
                <a:solidFill>
                  <a:srgbClr val="0000FF"/>
                </a:solidFill>
                <a:latin typeface="Times New Roman" pitchFamily="18" charset="0"/>
                <a:cs typeface="Times New Roman" pitchFamily="18" charset="0"/>
              </a:rPr>
              <a:t>lakhs</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52400" y="1219196"/>
          <a:ext cx="8839200" cy="5410207"/>
        </p:xfrm>
        <a:graphic>
          <a:graphicData uri="http://schemas.openxmlformats.org/drawingml/2006/table">
            <a:tbl>
              <a:tblPr>
                <a:tableStyleId>{69C7853C-536D-4A76-A0AE-DD22124D55A5}</a:tableStyleId>
              </a:tblPr>
              <a:tblGrid>
                <a:gridCol w="368641"/>
                <a:gridCol w="2058895"/>
                <a:gridCol w="696664"/>
                <a:gridCol w="609600"/>
                <a:gridCol w="685800"/>
                <a:gridCol w="762000"/>
                <a:gridCol w="762000"/>
                <a:gridCol w="685800"/>
                <a:gridCol w="762000"/>
                <a:gridCol w="685800"/>
                <a:gridCol w="762000"/>
              </a:tblGrid>
              <a:tr h="994308">
                <a:tc rowSpan="2">
                  <a:txBody>
                    <a:bodyPr/>
                    <a:lstStyle/>
                    <a:p>
                      <a:pPr algn="ctr" fontAlgn="ctr"/>
                      <a:r>
                        <a:rPr lang="en-US" sz="1400" u="none" strike="noStrike" dirty="0"/>
                        <a:t>Sl. No</a:t>
                      </a:r>
                      <a:endParaRPr lang="en-US" sz="1400" b="1" i="0" u="none" strike="noStrike" dirty="0">
                        <a:solidFill>
                          <a:srgbClr val="000000"/>
                        </a:solidFill>
                        <a:latin typeface="Arial" pitchFamily="34" charset="0"/>
                        <a:cs typeface="Arial" pitchFamily="34" charset="0"/>
                      </a:endParaRPr>
                    </a:p>
                  </a:txBody>
                  <a:tcPr marL="6684" marR="6684" marT="6684" marB="0" anchor="ctr"/>
                </a:tc>
                <a:tc rowSpan="2">
                  <a:txBody>
                    <a:bodyPr/>
                    <a:lstStyle/>
                    <a:p>
                      <a:pPr algn="ctr" fontAlgn="ctr"/>
                      <a:r>
                        <a:rPr lang="en-US" sz="1400" u="none" strike="noStrike"/>
                        <a:t>Component</a:t>
                      </a:r>
                      <a:endParaRPr lang="en-US" sz="1400" b="1" i="0" u="none" strike="noStrike">
                        <a:solidFill>
                          <a:srgbClr val="000000"/>
                        </a:solidFill>
                        <a:latin typeface="Arial" pitchFamily="34" charset="0"/>
                        <a:cs typeface="Arial" pitchFamily="34" charset="0"/>
                      </a:endParaRPr>
                    </a:p>
                  </a:txBody>
                  <a:tcPr marL="6684" marR="6684" marT="6684" marB="0" anchor="ctr"/>
                </a:tc>
                <a:tc gridSpan="3">
                  <a:txBody>
                    <a:bodyPr/>
                    <a:lstStyle/>
                    <a:p>
                      <a:pPr algn="ctr" fontAlgn="ctr"/>
                      <a:r>
                        <a:rPr lang="en-US" sz="1400" u="none" strike="noStrike"/>
                        <a:t>Primary</a:t>
                      </a:r>
                      <a:endParaRPr lang="en-US" sz="1400" b="1" i="0" u="none" strike="noStrike">
                        <a:solidFill>
                          <a:srgbClr val="000000"/>
                        </a:solidFill>
                        <a:latin typeface="Arial" pitchFamily="34" charset="0"/>
                        <a:cs typeface="Arial" pitchFamily="34" charset="0"/>
                      </a:endParaRPr>
                    </a:p>
                  </a:txBody>
                  <a:tcPr marL="6684" marR="6684" marT="6684" marB="0" anchor="ctr"/>
                </a:tc>
                <a:tc hMerge="1">
                  <a:txBody>
                    <a:bodyPr/>
                    <a:lstStyle/>
                    <a:p>
                      <a:endParaRPr lang="en-US"/>
                    </a:p>
                  </a:txBody>
                  <a:tcPr/>
                </a:tc>
                <a:tc hMerge="1">
                  <a:txBody>
                    <a:bodyPr/>
                    <a:lstStyle/>
                    <a:p>
                      <a:endParaRPr lang="en-US"/>
                    </a:p>
                  </a:txBody>
                  <a:tcPr/>
                </a:tc>
                <a:tc gridSpan="3">
                  <a:txBody>
                    <a:bodyPr/>
                    <a:lstStyle/>
                    <a:p>
                      <a:pPr algn="ctr" fontAlgn="ctr"/>
                      <a:r>
                        <a:rPr lang="en-US" sz="1400" u="none" strike="noStrike"/>
                        <a:t>Upper Primary</a:t>
                      </a:r>
                      <a:endParaRPr lang="en-US" sz="1400" b="1" i="0" u="none" strike="noStrike">
                        <a:solidFill>
                          <a:srgbClr val="000000"/>
                        </a:solidFill>
                        <a:latin typeface="Arial" pitchFamily="34" charset="0"/>
                        <a:cs typeface="Arial" pitchFamily="34" charset="0"/>
                      </a:endParaRPr>
                    </a:p>
                  </a:txBody>
                  <a:tcPr marL="6684" marR="6684" marT="6684" marB="0" anchor="ctr"/>
                </a:tc>
                <a:tc hMerge="1">
                  <a:txBody>
                    <a:bodyPr/>
                    <a:lstStyle/>
                    <a:p>
                      <a:endParaRPr lang="en-US"/>
                    </a:p>
                  </a:txBody>
                  <a:tcPr/>
                </a:tc>
                <a:tc hMerge="1">
                  <a:txBody>
                    <a:bodyPr/>
                    <a:lstStyle/>
                    <a:p>
                      <a:endParaRPr lang="en-US"/>
                    </a:p>
                  </a:txBody>
                  <a:tcPr/>
                </a:tc>
                <a:tc gridSpan="2">
                  <a:txBody>
                    <a:bodyPr/>
                    <a:lstStyle/>
                    <a:p>
                      <a:pPr algn="ctr" fontAlgn="ctr"/>
                      <a:r>
                        <a:rPr lang="en-US" sz="1400" u="none" strike="noStrike"/>
                        <a:t>Total</a:t>
                      </a:r>
                      <a:endParaRPr lang="en-US" sz="1400" b="1" i="0" u="none" strike="noStrike">
                        <a:solidFill>
                          <a:srgbClr val="000000"/>
                        </a:solidFill>
                        <a:latin typeface="Arial" pitchFamily="34" charset="0"/>
                        <a:cs typeface="Arial" pitchFamily="34" charset="0"/>
                      </a:endParaRPr>
                    </a:p>
                  </a:txBody>
                  <a:tcPr marL="6684" marR="6684" marT="6684" marB="0" anchor="ctr"/>
                </a:tc>
                <a:tc hMerge="1">
                  <a:txBody>
                    <a:bodyPr/>
                    <a:lstStyle/>
                    <a:p>
                      <a:endParaRPr lang="en-US"/>
                    </a:p>
                  </a:txBody>
                  <a:tcPr/>
                </a:tc>
                <a:tc rowSpan="2">
                  <a:txBody>
                    <a:bodyPr/>
                    <a:lstStyle/>
                    <a:p>
                      <a:pPr algn="ctr" fontAlgn="ctr"/>
                      <a:r>
                        <a:rPr lang="en-US" sz="1400" u="none" strike="noStrike"/>
                        <a:t>Total</a:t>
                      </a:r>
                      <a:endParaRPr lang="en-US" sz="1400" b="1" i="0" u="none" strike="noStrike">
                        <a:solidFill>
                          <a:srgbClr val="000000"/>
                        </a:solidFill>
                        <a:latin typeface="Arial" pitchFamily="34" charset="0"/>
                        <a:cs typeface="Arial" pitchFamily="34" charset="0"/>
                      </a:endParaRPr>
                    </a:p>
                  </a:txBody>
                  <a:tcPr marL="6684" marR="6684" marT="6684" marB="0" anchor="ctr"/>
                </a:tc>
              </a:tr>
              <a:tr h="584886">
                <a:tc vMerge="1">
                  <a:txBody>
                    <a:bodyPr/>
                    <a:lstStyle/>
                    <a:p>
                      <a:endParaRPr lang="en-US"/>
                    </a:p>
                  </a:txBody>
                  <a:tcPr/>
                </a:tc>
                <a:tc vMerge="1">
                  <a:txBody>
                    <a:bodyPr/>
                    <a:lstStyle/>
                    <a:p>
                      <a:endParaRPr lang="en-US"/>
                    </a:p>
                  </a:txBody>
                  <a:tcPr/>
                </a:tc>
                <a:tc>
                  <a:txBody>
                    <a:bodyPr/>
                    <a:lstStyle/>
                    <a:p>
                      <a:pPr algn="ctr" fontAlgn="ctr"/>
                      <a:r>
                        <a:rPr lang="en-US" sz="1400" u="none" strike="noStrike"/>
                        <a:t>CSS</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State</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Total</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CSS</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State</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Total</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CSS</a:t>
                      </a:r>
                      <a:endParaRPr lang="en-US" sz="1400" b="1"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State</a:t>
                      </a:r>
                      <a:endParaRPr lang="en-US" sz="1400" b="1" i="0" u="none" strike="noStrike">
                        <a:solidFill>
                          <a:srgbClr val="000000"/>
                        </a:solidFill>
                        <a:latin typeface="Arial" pitchFamily="34" charset="0"/>
                        <a:cs typeface="Arial" pitchFamily="34" charset="0"/>
                      </a:endParaRPr>
                    </a:p>
                  </a:txBody>
                  <a:tcPr marL="6684" marR="6684" marT="6684" marB="0" anchor="ctr"/>
                </a:tc>
                <a:tc vMerge="1">
                  <a:txBody>
                    <a:bodyPr/>
                    <a:lstStyle/>
                    <a:p>
                      <a:endParaRPr lang="en-US"/>
                    </a:p>
                  </a:txBody>
                  <a:tcPr/>
                </a:tc>
              </a:tr>
              <a:tr h="292444">
                <a:tc gridSpan="2">
                  <a:txBody>
                    <a:bodyPr/>
                    <a:lstStyle/>
                    <a:p>
                      <a:pPr algn="ctr" fontAlgn="ctr"/>
                      <a:r>
                        <a:rPr lang="en-US" sz="1400" u="none" strike="noStrike" dirty="0"/>
                        <a:t>Recurring Assistance</a:t>
                      </a:r>
                      <a:endParaRPr lang="en-US" sz="1400" b="1" i="0" u="none" strike="noStrike" dirty="0">
                        <a:solidFill>
                          <a:srgbClr val="000000"/>
                        </a:solidFill>
                        <a:latin typeface="Arial" pitchFamily="34" charset="0"/>
                        <a:cs typeface="Arial" pitchFamily="34" charset="0"/>
                      </a:endParaRPr>
                    </a:p>
                  </a:txBody>
                  <a:tcPr marL="6684" marR="6684" marT="6684" marB="0" anchor="ctr"/>
                </a:tc>
                <a:tc hMerge="1">
                  <a:txBody>
                    <a:bodyPr/>
                    <a:lstStyle/>
                    <a:p>
                      <a:endParaRPr lang="en-US"/>
                    </a:p>
                  </a:txBody>
                  <a:tcP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ctr" fontAlgn="ctr"/>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ctr"/>
                </a:tc>
              </a:tr>
              <a:tr h="292444">
                <a:tc>
                  <a:txBody>
                    <a:bodyPr/>
                    <a:lstStyle/>
                    <a:p>
                      <a:pPr algn="ctr" fontAlgn="b"/>
                      <a:r>
                        <a:rPr lang="en-US" sz="1400" u="none" strike="noStrike" dirty="0"/>
                        <a:t>1</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dirty="0"/>
                        <a:t>Cooking Cost</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4354.30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483.81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4838.11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3661.47</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407.52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4068.99</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8015.77</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891.33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8907.10</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a:txBody>
                    <a:bodyPr/>
                    <a:lstStyle/>
                    <a:p>
                      <a:pPr algn="ctr" fontAlgn="b"/>
                      <a:r>
                        <a:rPr lang="en-US" sz="1400" u="none" strike="noStrike" dirty="0"/>
                        <a:t>2</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Cost of Food grains</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161.27</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161.27</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138.93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138.93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300.20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300.20</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a:txBody>
                    <a:bodyPr/>
                    <a:lstStyle/>
                    <a:p>
                      <a:pPr algn="ctr" fontAlgn="b"/>
                      <a:r>
                        <a:rPr lang="en-US" sz="1400" u="none" strike="noStrike" dirty="0"/>
                        <a:t>3</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Honorarium of CCH</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655.83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437.22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1093.05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336.69</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224.46</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561.15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992.52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661.68</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1654.20</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a:txBody>
                    <a:bodyPr/>
                    <a:lstStyle/>
                    <a:p>
                      <a:pPr algn="ctr" fontAlgn="b"/>
                      <a:r>
                        <a:rPr lang="en-US" sz="1400" u="none" strike="noStrike" dirty="0"/>
                        <a:t>4</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Tranportation Assistance</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101.60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101.60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87.52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87.52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189.12</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189.12</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a:txBody>
                    <a:bodyPr/>
                    <a:lstStyle/>
                    <a:p>
                      <a:pPr algn="ctr" fontAlgn="b"/>
                      <a:r>
                        <a:rPr lang="en-US" sz="1400" u="none" strike="noStrike" dirty="0"/>
                        <a:t>5</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MME</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94.91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94.91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76.04</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76.04</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dirty="0" smtClean="0"/>
                        <a:t>170.95</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dirty="0"/>
                        <a:t>0.00</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dirty="0" smtClean="0"/>
                        <a:t>170.95</a:t>
                      </a:r>
                      <a:endParaRPr lang="en-US" sz="1400" b="0" i="0" u="none" strike="noStrike" dirty="0">
                        <a:solidFill>
                          <a:srgbClr val="000000"/>
                        </a:solidFill>
                        <a:latin typeface="Arial" pitchFamily="34" charset="0"/>
                        <a:cs typeface="Arial" pitchFamily="34" charset="0"/>
                      </a:endParaRPr>
                    </a:p>
                  </a:txBody>
                  <a:tcPr marL="6684" marR="6684" marT="6684" marB="0" anchor="b"/>
                </a:tc>
              </a:tr>
              <a:tr h="292444">
                <a:tc gridSpan="2">
                  <a:txBody>
                    <a:bodyPr/>
                    <a:lstStyle/>
                    <a:p>
                      <a:pPr algn="ctr" fontAlgn="b"/>
                      <a:r>
                        <a:rPr lang="en-US" sz="1400" u="none" strike="noStrike" dirty="0"/>
                        <a:t>Total Recurring Assistance</a:t>
                      </a:r>
                      <a:endParaRPr lang="en-US" sz="1400" b="0" i="0" u="none" strike="noStrike" dirty="0">
                        <a:solidFill>
                          <a:srgbClr val="000000"/>
                        </a:solidFill>
                        <a:latin typeface="Arial" pitchFamily="34" charset="0"/>
                        <a:cs typeface="Arial" pitchFamily="34" charset="0"/>
                      </a:endParaRPr>
                    </a:p>
                  </a:txBody>
                  <a:tcPr marL="6684" marR="6684" marT="6684" marB="0" anchor="b"/>
                </a:tc>
                <a:tc hMerge="1">
                  <a:txBody>
                    <a:bodyPr/>
                    <a:lstStyle/>
                    <a:p>
                      <a:endParaRPr lang="en-US"/>
                    </a:p>
                  </a:txBody>
                  <a:tcPr/>
                </a:tc>
                <a:tc>
                  <a:txBody>
                    <a:bodyPr/>
                    <a:lstStyle/>
                    <a:p>
                      <a:pPr algn="r" fontAlgn="b"/>
                      <a:r>
                        <a:rPr lang="en-US" sz="1400" u="none" strike="noStrike"/>
                        <a:t>5367.91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921.03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6288.94</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4300.65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631.98</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4932.63</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9668.56</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1553.01</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11221.57</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gridSpan="2">
                  <a:txBody>
                    <a:bodyPr/>
                    <a:lstStyle/>
                    <a:p>
                      <a:pPr algn="ctr" fontAlgn="ctr"/>
                      <a:r>
                        <a:rPr lang="en-US" sz="1400" u="none" strike="noStrike"/>
                        <a:t>Non-Recurring Assistance</a:t>
                      </a:r>
                      <a:endParaRPr lang="en-US" sz="1400" b="1" i="0" u="none" strike="noStrike">
                        <a:solidFill>
                          <a:srgbClr val="000000"/>
                        </a:solidFill>
                        <a:latin typeface="Arial" pitchFamily="34" charset="0"/>
                        <a:cs typeface="Arial" pitchFamily="34" charset="0"/>
                      </a:endParaRPr>
                    </a:p>
                  </a:txBody>
                  <a:tcPr marL="6684" marR="6684" marT="6684" marB="0" anchor="ctr"/>
                </a:tc>
                <a:tc hMerge="1">
                  <a:txBody>
                    <a:bodyPr/>
                    <a:lstStyle/>
                    <a:p>
                      <a:endParaRPr lang="en-US"/>
                    </a:p>
                  </a:txBody>
                  <a:tcPr/>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 </a:t>
                      </a:r>
                      <a:endParaRPr lang="en-US" sz="1400" b="0" i="0" u="none" strike="noStrike">
                        <a:solidFill>
                          <a:srgbClr val="000000"/>
                        </a:solidFill>
                        <a:latin typeface="Arial" pitchFamily="34" charset="0"/>
                        <a:cs typeface="Arial" pitchFamily="34" charset="0"/>
                      </a:endParaRPr>
                    </a:p>
                  </a:txBody>
                  <a:tcPr marL="6684" marR="6684" marT="6684" marB="0" anchor="b"/>
                </a:tc>
              </a:tr>
              <a:tr h="292444">
                <a:tc>
                  <a:txBody>
                    <a:bodyPr/>
                    <a:lstStyle/>
                    <a:p>
                      <a:pPr algn="ctr" fontAlgn="b"/>
                      <a:r>
                        <a:rPr lang="en-US" sz="1400" u="none" strike="noStrike" dirty="0"/>
                        <a:t>6</a:t>
                      </a:r>
                      <a:endParaRPr lang="en-US" sz="1400" b="0" i="0" u="none" strike="noStrike" dirty="0">
                        <a:solidFill>
                          <a:srgbClr val="000000"/>
                        </a:solidFill>
                        <a:latin typeface="Arial" pitchFamily="34" charset="0"/>
                        <a:cs typeface="Arial" pitchFamily="34" charset="0"/>
                      </a:endParaRPr>
                    </a:p>
                  </a:txBody>
                  <a:tcPr marL="6684" marR="6684" marT="6684" marB="0" anchor="b"/>
                </a:tc>
                <a:tc>
                  <a:txBody>
                    <a:bodyPr/>
                    <a:lstStyle/>
                    <a:p>
                      <a:pPr algn="l" fontAlgn="b"/>
                      <a:r>
                        <a:rPr lang="en-US" sz="1400" u="none" strike="noStrike"/>
                        <a:t>Kitchen Devices</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66.00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66.00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33.95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33.95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99.95</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0.00</a:t>
                      </a:r>
                      <a:endParaRPr lang="en-US" sz="1400" b="0" i="0" u="none" strike="noStrike">
                        <a:solidFill>
                          <a:srgbClr val="000000"/>
                        </a:solidFill>
                        <a:latin typeface="Arial" pitchFamily="34" charset="0"/>
                        <a:cs typeface="Arial" pitchFamily="34" charset="0"/>
                      </a:endParaRPr>
                    </a:p>
                  </a:txBody>
                  <a:tcPr marL="6684" marR="6684" marT="6684" marB="0" anchor="b"/>
                </a:tc>
                <a:tc>
                  <a:txBody>
                    <a:bodyPr/>
                    <a:lstStyle/>
                    <a:p>
                      <a:pPr algn="r" fontAlgn="b"/>
                      <a:r>
                        <a:rPr lang="en-US" sz="1400" u="none" strike="noStrike"/>
                        <a:t>99.95</a:t>
                      </a:r>
                      <a:endParaRPr lang="en-US" sz="1400" b="0" i="0" u="none" strike="noStrike">
                        <a:solidFill>
                          <a:srgbClr val="000000"/>
                        </a:solidFill>
                        <a:latin typeface="Arial" pitchFamily="34" charset="0"/>
                        <a:cs typeface="Arial" pitchFamily="34" charset="0"/>
                      </a:endParaRPr>
                    </a:p>
                  </a:txBody>
                  <a:tcPr marL="6684" marR="6684" marT="6684" marB="0" anchor="b"/>
                </a:tc>
              </a:tr>
              <a:tr h="891952">
                <a:tc>
                  <a:txBody>
                    <a:bodyPr/>
                    <a:lstStyle/>
                    <a:p>
                      <a:pPr algn="ctr" fontAlgn="ctr"/>
                      <a:r>
                        <a:rPr lang="en-US" sz="1400" u="none" strike="noStrike" dirty="0"/>
                        <a:t>7</a:t>
                      </a:r>
                      <a:endParaRPr lang="en-US" sz="1400" b="0" i="0" u="none" strike="noStrike" dirty="0">
                        <a:solidFill>
                          <a:srgbClr val="000000"/>
                        </a:solidFill>
                        <a:latin typeface="Arial" pitchFamily="34" charset="0"/>
                        <a:cs typeface="Arial" pitchFamily="34" charset="0"/>
                      </a:endParaRPr>
                    </a:p>
                  </a:txBody>
                  <a:tcPr marL="6684" marR="6684" marT="6684" marB="0" anchor="ctr"/>
                </a:tc>
                <a:tc>
                  <a:txBody>
                    <a:bodyPr/>
                    <a:lstStyle/>
                    <a:p>
                      <a:pPr algn="ctr" fontAlgn="b"/>
                      <a:r>
                        <a:rPr lang="en-US" sz="1400" u="none" strike="noStrike"/>
                        <a:t>Proposal for fund for LPG connection in 4857 school units @Rs.9,000/-</a:t>
                      </a:r>
                      <a:endParaRPr lang="en-US" sz="1400" b="1" i="0" u="none" strike="noStrike">
                        <a:solidFill>
                          <a:srgbClr val="000000"/>
                        </a:solidFill>
                        <a:latin typeface="Arial" pitchFamily="34" charset="0"/>
                        <a:cs typeface="Arial" pitchFamily="34" charset="0"/>
                      </a:endParaRPr>
                    </a:p>
                  </a:txBody>
                  <a:tcPr marL="6684" marR="6684" marT="6684" marB="0" anchor="b"/>
                </a:tc>
                <a:tc>
                  <a:txBody>
                    <a:bodyPr/>
                    <a:lstStyle/>
                    <a:p>
                      <a:pPr algn="r" fontAlgn="ctr"/>
                      <a:r>
                        <a:rPr lang="en-US" sz="1400" u="none" strike="noStrike"/>
                        <a:t>334.8</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0</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334.8</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102.33</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0</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102.33</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437.13</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0</a:t>
                      </a:r>
                      <a:endParaRPr lang="en-US" sz="1400" b="0" i="0" u="none" strike="noStrike">
                        <a:solidFill>
                          <a:srgbClr val="000000"/>
                        </a:solidFill>
                        <a:latin typeface="Arial" pitchFamily="34" charset="0"/>
                        <a:cs typeface="Arial" pitchFamily="34" charset="0"/>
                      </a:endParaRPr>
                    </a:p>
                  </a:txBody>
                  <a:tcPr marL="6684" marR="6684" marT="6684" marB="0" anchor="ctr"/>
                </a:tc>
                <a:tc>
                  <a:txBody>
                    <a:bodyPr/>
                    <a:lstStyle/>
                    <a:p>
                      <a:pPr algn="r" fontAlgn="ctr"/>
                      <a:r>
                        <a:rPr lang="en-US" sz="1400" u="none" strike="noStrike"/>
                        <a:t>437.13</a:t>
                      </a:r>
                      <a:endParaRPr lang="en-US" sz="1400" b="0" i="0" u="none" strike="noStrike">
                        <a:solidFill>
                          <a:srgbClr val="000000"/>
                        </a:solidFill>
                        <a:latin typeface="Arial" pitchFamily="34" charset="0"/>
                        <a:cs typeface="Arial" pitchFamily="34" charset="0"/>
                      </a:endParaRPr>
                    </a:p>
                  </a:txBody>
                  <a:tcPr marL="6684" marR="6684" marT="6684" marB="0" anchor="ctr"/>
                </a:tc>
              </a:tr>
              <a:tr h="307065">
                <a:tc gridSpan="2">
                  <a:txBody>
                    <a:bodyPr/>
                    <a:lstStyle/>
                    <a:p>
                      <a:pPr algn="ctr" fontAlgn="b"/>
                      <a:r>
                        <a:rPr lang="en-US" sz="1400" b="1" u="none" strike="noStrike" dirty="0"/>
                        <a:t>Grand Total</a:t>
                      </a:r>
                      <a:endParaRPr lang="en-US" sz="1400" b="1" i="0" u="none" strike="noStrike" dirty="0">
                        <a:solidFill>
                          <a:srgbClr val="000000"/>
                        </a:solidFill>
                        <a:latin typeface="Arial" pitchFamily="34" charset="0"/>
                        <a:cs typeface="Arial" pitchFamily="34" charset="0"/>
                      </a:endParaRPr>
                    </a:p>
                  </a:txBody>
                  <a:tcPr marL="6684" marR="6684" marT="6684" marB="0" anchor="b"/>
                </a:tc>
                <a:tc hMerge="1">
                  <a:txBody>
                    <a:bodyPr/>
                    <a:lstStyle/>
                    <a:p>
                      <a:endParaRPr lang="en-US"/>
                    </a:p>
                  </a:txBody>
                  <a:tcPr/>
                </a:tc>
                <a:tc>
                  <a:txBody>
                    <a:bodyPr/>
                    <a:lstStyle/>
                    <a:p>
                      <a:pPr algn="r" fontAlgn="b"/>
                      <a:r>
                        <a:rPr lang="en-US" sz="1400" b="1" u="none" strike="noStrike" dirty="0"/>
                        <a:t>5768.71</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921.03</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6689.74</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4436.93</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631.98</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5068.91</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10205.64</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1553.01</a:t>
                      </a:r>
                      <a:endParaRPr lang="en-US" sz="1400" b="1" i="0" u="none" strike="noStrike" dirty="0">
                        <a:solidFill>
                          <a:srgbClr val="000000"/>
                        </a:solidFill>
                        <a:latin typeface="Arial" pitchFamily="34" charset="0"/>
                        <a:cs typeface="Arial" pitchFamily="34" charset="0"/>
                      </a:endParaRPr>
                    </a:p>
                  </a:txBody>
                  <a:tcPr marL="6684" marR="6684" marT="6684" marB="0" anchor="b"/>
                </a:tc>
                <a:tc>
                  <a:txBody>
                    <a:bodyPr/>
                    <a:lstStyle/>
                    <a:p>
                      <a:pPr algn="r" fontAlgn="b"/>
                      <a:r>
                        <a:rPr lang="en-US" sz="1400" b="1" u="none" strike="noStrike" dirty="0"/>
                        <a:t>11758.65</a:t>
                      </a:r>
                      <a:endParaRPr lang="en-US" sz="1400" b="1" i="0" u="none" strike="noStrike" dirty="0">
                        <a:solidFill>
                          <a:srgbClr val="000000"/>
                        </a:solidFill>
                        <a:latin typeface="Arial" pitchFamily="34" charset="0"/>
                        <a:cs typeface="Arial" pitchFamily="34" charset="0"/>
                      </a:endParaRPr>
                    </a:p>
                  </a:txBody>
                  <a:tcPr marL="6684" marR="6684" marT="6684" marB="0" anchor="b"/>
                </a:tc>
              </a:tr>
            </a:tbl>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1219201"/>
            <a:ext cx="8458200" cy="1143000"/>
          </a:xfrm>
          <a:prstGeom prst="rect">
            <a:avLst/>
          </a:prstGeom>
          <a:noFill/>
          <a:ln w="9525">
            <a:noFill/>
            <a:miter lim="800000"/>
            <a:headEnd/>
            <a:tailEnd/>
          </a:ln>
        </p:spPr>
        <p:txBody>
          <a:bodyPr anchor="ctr" anchorCtr="1"/>
          <a:lstStyle/>
          <a:p>
            <a:pPr algn="ctr">
              <a:defRPr/>
            </a:pPr>
            <a:r>
              <a:rPr lang="en-US" sz="2800" b="1" u="sng" dirty="0">
                <a:solidFill>
                  <a:srgbClr val="0000FF"/>
                </a:solidFill>
                <a:latin typeface="Arial" pitchFamily="34" charset="0"/>
                <a:cs typeface="Arial" pitchFamily="34" charset="0"/>
              </a:rPr>
              <a:t>Requirement of total fund for </a:t>
            </a:r>
            <a:r>
              <a:rPr lang="en-US" sz="2800" b="1" u="sng" dirty="0" smtClean="0">
                <a:solidFill>
                  <a:srgbClr val="0000FF"/>
                </a:solidFill>
                <a:latin typeface="Arial" pitchFamily="34" charset="0"/>
                <a:cs typeface="Arial" pitchFamily="34" charset="0"/>
              </a:rPr>
              <a:t>2018-19                        </a:t>
            </a:r>
            <a:r>
              <a:rPr lang="en-US" sz="2800" b="1" u="sng" dirty="0">
                <a:solidFill>
                  <a:srgbClr val="0000FF"/>
                </a:solidFill>
                <a:latin typeface="Arial" pitchFamily="34" charset="0"/>
                <a:cs typeface="Arial" pitchFamily="34" charset="0"/>
              </a:rPr>
              <a:t>(Primary &amp; Upper Primary) Central </a:t>
            </a:r>
            <a:r>
              <a:rPr lang="en-US" sz="2800" b="1" u="sng" dirty="0" smtClean="0">
                <a:solidFill>
                  <a:srgbClr val="0000FF"/>
                </a:solidFill>
                <a:latin typeface="Arial" pitchFamily="34" charset="0"/>
                <a:cs typeface="Arial" pitchFamily="34" charset="0"/>
              </a:rPr>
              <a:t>+ State </a:t>
            </a:r>
            <a:r>
              <a:rPr lang="en-US" sz="2800" b="1" u="sng" dirty="0">
                <a:solidFill>
                  <a:srgbClr val="0000FF"/>
                </a:solidFill>
                <a:latin typeface="Arial" pitchFamily="34" charset="0"/>
                <a:cs typeface="Arial" pitchFamily="34" charset="0"/>
              </a:rPr>
              <a:t>Share</a:t>
            </a:r>
          </a:p>
        </p:txBody>
      </p:sp>
      <p:graphicFrame>
        <p:nvGraphicFramePr>
          <p:cNvPr id="4" name="Table 3"/>
          <p:cNvGraphicFramePr>
            <a:graphicFrameLocks noGrp="1"/>
          </p:cNvGraphicFramePr>
          <p:nvPr/>
        </p:nvGraphicFramePr>
        <p:xfrm>
          <a:off x="609600" y="2877043"/>
          <a:ext cx="8153401" cy="3371357"/>
        </p:xfrm>
        <a:graphic>
          <a:graphicData uri="http://schemas.openxmlformats.org/drawingml/2006/table">
            <a:tbl>
              <a:tblPr>
                <a:tableStyleId>{69C7853C-536D-4A76-A0AE-DD22124D55A5}</a:tableStyleId>
              </a:tblPr>
              <a:tblGrid>
                <a:gridCol w="1752600"/>
                <a:gridCol w="1905000"/>
                <a:gridCol w="2209800"/>
                <a:gridCol w="2286001"/>
              </a:tblGrid>
              <a:tr h="648955">
                <a:tc>
                  <a:txBody>
                    <a:bodyPr/>
                    <a:lstStyle/>
                    <a:p>
                      <a:pPr marL="0" marR="0" algn="ctr">
                        <a:lnSpc>
                          <a:spcPct val="115000"/>
                        </a:lnSpc>
                        <a:spcBef>
                          <a:spcPts val="0"/>
                        </a:spcBef>
                        <a:spcAft>
                          <a:spcPts val="0"/>
                        </a:spcAft>
                      </a:pPr>
                      <a:r>
                        <a:rPr lang="en-US" sz="2800" b="1" dirty="0">
                          <a:solidFill>
                            <a:srgbClr val="0000FF"/>
                          </a:solidFill>
                          <a:latin typeface="Arial" pitchFamily="34" charset="0"/>
                          <a:cs typeface="Arial" pitchFamily="34" charset="0"/>
                        </a:rPr>
                        <a:t>Share</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2800" b="1" dirty="0">
                          <a:solidFill>
                            <a:srgbClr val="0000FF"/>
                          </a:solidFill>
                          <a:latin typeface="Arial" pitchFamily="34" charset="0"/>
                          <a:cs typeface="Arial" pitchFamily="34" charset="0"/>
                        </a:rPr>
                        <a:t>Primary</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2800" b="1" dirty="0">
                          <a:solidFill>
                            <a:srgbClr val="0000FF"/>
                          </a:solidFill>
                          <a:latin typeface="Arial" pitchFamily="34" charset="0"/>
                          <a:cs typeface="Arial" pitchFamily="34" charset="0"/>
                        </a:rPr>
                        <a:t>Upper Primary</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2800" b="1" dirty="0" smtClean="0">
                          <a:solidFill>
                            <a:srgbClr val="0000FF"/>
                          </a:solidFill>
                          <a:latin typeface="Arial" pitchFamily="34" charset="0"/>
                          <a:cs typeface="Arial" pitchFamily="34" charset="0"/>
                        </a:rPr>
                        <a:t>Grand Total</a:t>
                      </a:r>
                    </a:p>
                    <a:p>
                      <a:pPr marL="0" marR="0" algn="ctr">
                        <a:lnSpc>
                          <a:spcPct val="115000"/>
                        </a:lnSpc>
                        <a:spcBef>
                          <a:spcPts val="0"/>
                        </a:spcBef>
                        <a:spcAft>
                          <a:spcPts val="0"/>
                        </a:spcAft>
                      </a:pPr>
                      <a:r>
                        <a:rPr lang="en-US" sz="2800" b="1" dirty="0" smtClean="0">
                          <a:solidFill>
                            <a:srgbClr val="0000FF"/>
                          </a:solidFill>
                          <a:latin typeface="Arial" pitchFamily="34" charset="0"/>
                          <a:cs typeface="Arial" pitchFamily="34" charset="0"/>
                        </a:rPr>
                        <a:t>(in </a:t>
                      </a:r>
                      <a:r>
                        <a:rPr lang="en-US" sz="2800" b="1" dirty="0" err="1" smtClean="0">
                          <a:solidFill>
                            <a:srgbClr val="0000FF"/>
                          </a:solidFill>
                          <a:latin typeface="Arial" pitchFamily="34" charset="0"/>
                          <a:cs typeface="Arial" pitchFamily="34" charset="0"/>
                        </a:rPr>
                        <a:t>Lakhs</a:t>
                      </a:r>
                      <a:r>
                        <a:rPr lang="en-US" sz="2800" b="1" dirty="0" smtClean="0">
                          <a:solidFill>
                            <a:srgbClr val="0000FF"/>
                          </a:solidFill>
                          <a:latin typeface="Arial" pitchFamily="34" charset="0"/>
                          <a:cs typeface="Arial" pitchFamily="34" charset="0"/>
                        </a:rPr>
                        <a:t>)</a:t>
                      </a:r>
                      <a:endParaRPr lang="en-US" sz="2800" b="1" dirty="0">
                        <a:solidFill>
                          <a:srgbClr val="0000FF"/>
                        </a:solidFill>
                        <a:latin typeface="Arial" pitchFamily="34" charset="0"/>
                        <a:ea typeface="Calibri"/>
                        <a:cs typeface="Arial" pitchFamily="34" charset="0"/>
                      </a:endParaRPr>
                    </a:p>
                  </a:txBody>
                  <a:tcPr marL="68580" marR="68580" marT="0" marB="0" anchor="ctr"/>
                </a:tc>
              </a:tr>
              <a:tr h="722645">
                <a:tc>
                  <a:txBody>
                    <a:bodyPr/>
                    <a:lstStyle/>
                    <a:p>
                      <a:pPr marL="0" marR="0" algn="ctr">
                        <a:lnSpc>
                          <a:spcPct val="115000"/>
                        </a:lnSpc>
                        <a:spcBef>
                          <a:spcPts val="0"/>
                        </a:spcBef>
                        <a:spcAft>
                          <a:spcPts val="0"/>
                        </a:spcAft>
                      </a:pPr>
                      <a:r>
                        <a:rPr lang="en-US" sz="2800" b="1" dirty="0">
                          <a:solidFill>
                            <a:srgbClr val="0000FF"/>
                          </a:solidFill>
                          <a:latin typeface="Arial" pitchFamily="34" charset="0"/>
                          <a:cs typeface="Arial" pitchFamily="34" charset="0"/>
                        </a:rPr>
                        <a:t>Central</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algn="ctr" fontAlgn="b"/>
                      <a:r>
                        <a:rPr lang="en-US" sz="2800" b="1" i="0" u="none" strike="noStrike" dirty="0" smtClean="0">
                          <a:solidFill>
                            <a:srgbClr val="0000FF"/>
                          </a:solidFill>
                          <a:latin typeface="Arial" pitchFamily="34" charset="0"/>
                          <a:cs typeface="Arial" pitchFamily="34" charset="0"/>
                        </a:rPr>
                        <a:t>5768.71</a:t>
                      </a:r>
                      <a:endParaRPr lang="en-US" sz="2800" b="1" i="0" u="none" strike="noStrike" dirty="0">
                        <a:solidFill>
                          <a:srgbClr val="0000FF"/>
                        </a:solidFill>
                        <a:latin typeface="Arial" pitchFamily="34" charset="0"/>
                        <a:cs typeface="Arial" pitchFamily="34" charset="0"/>
                      </a:endParaRPr>
                    </a:p>
                  </a:txBody>
                  <a:tcPr marL="68580" marR="68580" marT="0" marB="0" anchor="ctr"/>
                </a:tc>
                <a:tc>
                  <a:txBody>
                    <a:bodyPr/>
                    <a:lstStyle/>
                    <a:p>
                      <a:pPr algn="ctr" fontAlgn="b"/>
                      <a:r>
                        <a:rPr lang="en-US" sz="2800" b="1" i="0" u="none" strike="noStrike" dirty="0" smtClean="0">
                          <a:solidFill>
                            <a:srgbClr val="0000FF"/>
                          </a:solidFill>
                          <a:latin typeface="Arial" pitchFamily="34" charset="0"/>
                          <a:cs typeface="Arial" pitchFamily="34" charset="0"/>
                        </a:rPr>
                        <a:t>4436.93</a:t>
                      </a:r>
                      <a:endParaRPr lang="en-US" sz="2800" b="1" i="0" u="none" strike="noStrike" dirty="0">
                        <a:solidFill>
                          <a:srgbClr val="0000FF"/>
                        </a:solidFill>
                        <a:latin typeface="Arial" pitchFamily="34" charset="0"/>
                        <a:cs typeface="Arial" pitchFamily="34" charset="0"/>
                      </a:endParaRPr>
                    </a:p>
                  </a:txBody>
                  <a:tcPr marL="68580" marR="68580" marT="0" marB="0" anchor="ctr"/>
                </a:tc>
                <a:tc>
                  <a:txBody>
                    <a:bodyPr/>
                    <a:lstStyle/>
                    <a:p>
                      <a:pPr algn="ctr" fontAlgn="b"/>
                      <a:r>
                        <a:rPr lang="en-US" sz="2800" b="1" i="0" u="none" strike="noStrike" dirty="0" smtClean="0">
                          <a:solidFill>
                            <a:srgbClr val="0000FF"/>
                          </a:solidFill>
                          <a:latin typeface="Arial" pitchFamily="34" charset="0"/>
                          <a:cs typeface="Arial" pitchFamily="34" charset="0"/>
                        </a:rPr>
                        <a:t>10205.64</a:t>
                      </a:r>
                      <a:endParaRPr lang="en-US" sz="2800" b="1" i="0" u="none" strike="noStrike" dirty="0">
                        <a:solidFill>
                          <a:srgbClr val="0000FF"/>
                        </a:solidFill>
                        <a:latin typeface="Arial" pitchFamily="34" charset="0"/>
                        <a:cs typeface="Arial" pitchFamily="34" charset="0"/>
                      </a:endParaRPr>
                    </a:p>
                  </a:txBody>
                  <a:tcPr marL="9525" marR="9525" marT="9525" marB="0" anchor="ctr"/>
                </a:tc>
              </a:tr>
              <a:tr h="685800">
                <a:tc>
                  <a:txBody>
                    <a:bodyPr/>
                    <a:lstStyle/>
                    <a:p>
                      <a:pPr marL="0" marR="0" algn="ctr">
                        <a:lnSpc>
                          <a:spcPct val="115000"/>
                        </a:lnSpc>
                        <a:spcBef>
                          <a:spcPts val="0"/>
                        </a:spcBef>
                        <a:spcAft>
                          <a:spcPts val="0"/>
                        </a:spcAft>
                      </a:pPr>
                      <a:r>
                        <a:rPr lang="en-US" sz="2800" b="1" dirty="0">
                          <a:solidFill>
                            <a:srgbClr val="0000FF"/>
                          </a:solidFill>
                          <a:latin typeface="Arial" pitchFamily="34" charset="0"/>
                          <a:cs typeface="Arial" pitchFamily="34" charset="0"/>
                        </a:rPr>
                        <a:t>State</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800" b="1" dirty="0" smtClean="0">
                          <a:solidFill>
                            <a:srgbClr val="0000FF"/>
                          </a:solidFill>
                          <a:latin typeface="Arial" pitchFamily="34" charset="0"/>
                          <a:ea typeface="Calibri"/>
                          <a:cs typeface="Arial" pitchFamily="34" charset="0"/>
                        </a:rPr>
                        <a:t>921.03</a:t>
                      </a:r>
                    </a:p>
                  </a:txBody>
                  <a:tcPr marL="68580" marR="68580" marT="0" marB="0" anchor="ctr"/>
                </a:tc>
                <a:tc>
                  <a:txBody>
                    <a:bodyPr/>
                    <a:lstStyle/>
                    <a:p>
                      <a:pPr algn="ctr" fontAlgn="ctr"/>
                      <a:r>
                        <a:rPr lang="en-US" sz="2800" b="1" i="0" u="none" strike="noStrike" dirty="0" smtClean="0">
                          <a:solidFill>
                            <a:srgbClr val="0000FF"/>
                          </a:solidFill>
                          <a:latin typeface="Arial" pitchFamily="34" charset="0"/>
                          <a:cs typeface="Arial" pitchFamily="34" charset="0"/>
                        </a:rPr>
                        <a:t>631.98</a:t>
                      </a:r>
                      <a:endParaRPr lang="en-US" sz="2800" b="1" i="0" u="none" strike="noStrike" dirty="0">
                        <a:solidFill>
                          <a:srgbClr val="0000FF"/>
                        </a:solidFill>
                        <a:latin typeface="Arial" pitchFamily="34" charset="0"/>
                        <a:cs typeface="Arial" pitchFamily="34" charset="0"/>
                      </a:endParaRPr>
                    </a:p>
                  </a:txBody>
                  <a:tcPr marL="68580" marR="68580" marT="0" marB="0" anchor="ctr"/>
                </a:tc>
                <a:tc>
                  <a:txBody>
                    <a:bodyPr/>
                    <a:lstStyle/>
                    <a:p>
                      <a:pPr algn="ctr" fontAlgn="ctr"/>
                      <a:r>
                        <a:rPr lang="en-US" sz="2800" b="1" i="0" u="none" strike="noStrike" dirty="0" smtClean="0">
                          <a:solidFill>
                            <a:srgbClr val="0000FF"/>
                          </a:solidFill>
                          <a:latin typeface="Arial" pitchFamily="34" charset="0"/>
                          <a:cs typeface="Arial" pitchFamily="34" charset="0"/>
                        </a:rPr>
                        <a:t>1553.01</a:t>
                      </a:r>
                      <a:endParaRPr lang="en-US" sz="2800" b="1" i="0" u="none" strike="noStrike" dirty="0">
                        <a:solidFill>
                          <a:srgbClr val="0000FF"/>
                        </a:solidFill>
                        <a:latin typeface="Arial" pitchFamily="34" charset="0"/>
                        <a:cs typeface="Arial" pitchFamily="34" charset="0"/>
                      </a:endParaRPr>
                    </a:p>
                  </a:txBody>
                  <a:tcPr marL="9525" marR="9525" marT="9525" marB="0" anchor="ctr"/>
                </a:tc>
              </a:tr>
              <a:tr h="659638">
                <a:tc>
                  <a:txBody>
                    <a:bodyPr/>
                    <a:lstStyle/>
                    <a:p>
                      <a:pPr marL="0" marR="0" algn="ctr">
                        <a:lnSpc>
                          <a:spcPct val="115000"/>
                        </a:lnSpc>
                        <a:spcBef>
                          <a:spcPts val="0"/>
                        </a:spcBef>
                        <a:spcAft>
                          <a:spcPts val="0"/>
                        </a:spcAft>
                      </a:pPr>
                      <a:r>
                        <a:rPr lang="en-US" sz="2800" b="1" dirty="0" smtClean="0">
                          <a:solidFill>
                            <a:srgbClr val="0000FF"/>
                          </a:solidFill>
                          <a:latin typeface="Arial" pitchFamily="34" charset="0"/>
                          <a:cs typeface="Arial" pitchFamily="34" charset="0"/>
                        </a:rPr>
                        <a:t>Grand Total</a:t>
                      </a:r>
                      <a:endParaRPr lang="en-US" sz="2800" b="1" dirty="0">
                        <a:solidFill>
                          <a:srgbClr val="0000FF"/>
                        </a:solidFill>
                        <a:latin typeface="Arial" pitchFamily="34" charset="0"/>
                        <a:ea typeface="Calibri"/>
                        <a:cs typeface="Arial" pitchFamily="34" charset="0"/>
                      </a:endParaRPr>
                    </a:p>
                  </a:txBody>
                  <a:tcPr marL="68580" marR="68580" marT="0" marB="0" anchor="ctr"/>
                </a:tc>
                <a:tc>
                  <a:txBody>
                    <a:bodyPr/>
                    <a:lstStyle/>
                    <a:p>
                      <a:pPr algn="ctr" fontAlgn="b"/>
                      <a:r>
                        <a:rPr lang="en-US" sz="2800" b="1" i="0" u="none" strike="noStrike" dirty="0" smtClean="0">
                          <a:solidFill>
                            <a:srgbClr val="0000FF"/>
                          </a:solidFill>
                          <a:latin typeface="Arial" pitchFamily="34" charset="0"/>
                          <a:cs typeface="Arial" pitchFamily="34" charset="0"/>
                        </a:rPr>
                        <a:t>6689.74</a:t>
                      </a:r>
                      <a:endParaRPr lang="en-US" sz="2800" b="1" i="0" u="none" strike="noStrike" dirty="0">
                        <a:solidFill>
                          <a:srgbClr val="0000FF"/>
                        </a:solidFill>
                        <a:latin typeface="Arial" pitchFamily="34" charset="0"/>
                        <a:cs typeface="Arial" pitchFamily="34" charset="0"/>
                      </a:endParaRPr>
                    </a:p>
                  </a:txBody>
                  <a:tcPr marL="68580" marR="68580" marT="0" marB="0" anchor="ctr"/>
                </a:tc>
                <a:tc>
                  <a:txBody>
                    <a:bodyPr/>
                    <a:lstStyle/>
                    <a:p>
                      <a:pPr algn="ctr" fontAlgn="ctr"/>
                      <a:r>
                        <a:rPr lang="en-US" sz="2800" b="1" i="0" u="none" strike="noStrike" dirty="0" smtClean="0">
                          <a:solidFill>
                            <a:srgbClr val="0000FF"/>
                          </a:solidFill>
                          <a:latin typeface="Arial" pitchFamily="34" charset="0"/>
                          <a:cs typeface="Arial" pitchFamily="34" charset="0"/>
                        </a:rPr>
                        <a:t>5068.91</a:t>
                      </a:r>
                      <a:endParaRPr lang="en-US" sz="2800" b="1" i="0" u="none" strike="noStrike" dirty="0">
                        <a:solidFill>
                          <a:srgbClr val="0000FF"/>
                        </a:solidFill>
                        <a:latin typeface="Arial" pitchFamily="34" charset="0"/>
                        <a:cs typeface="Arial" pitchFamily="34" charset="0"/>
                      </a:endParaRPr>
                    </a:p>
                  </a:txBody>
                  <a:tcPr marL="68580" marR="68580" marT="0" marB="0" anchor="ctr"/>
                </a:tc>
                <a:tc>
                  <a:txBody>
                    <a:bodyPr/>
                    <a:lstStyle/>
                    <a:p>
                      <a:pPr algn="ctr" fontAlgn="b"/>
                      <a:r>
                        <a:rPr lang="en-US" sz="2800" b="1" i="0" u="none" strike="noStrike" dirty="0" smtClean="0">
                          <a:solidFill>
                            <a:srgbClr val="0000FF"/>
                          </a:solidFill>
                          <a:latin typeface="Arial" pitchFamily="34" charset="0"/>
                          <a:cs typeface="Arial" pitchFamily="34" charset="0"/>
                        </a:rPr>
                        <a:t>11758.65</a:t>
                      </a:r>
                      <a:endParaRPr lang="en-US" sz="2800" b="1" i="0" u="none" strike="noStrike" dirty="0">
                        <a:solidFill>
                          <a:srgbClr val="0000FF"/>
                        </a:solidFill>
                        <a:latin typeface="Arial" pitchFamily="34" charset="0"/>
                        <a:cs typeface="Arial" pitchFamily="34" charset="0"/>
                      </a:endParaRPr>
                    </a:p>
                  </a:txBody>
                  <a:tcPr marL="9525" marR="9525" marT="9525" marB="0" anchor="ctr"/>
                </a:tc>
              </a:tr>
            </a:tbl>
          </a:graphicData>
        </a:graphic>
      </p:graphicFrame>
      <p:sp>
        <p:nvSpPr>
          <p:cNvPr id="6" name="Slide Number Placeholder 5"/>
          <p:cNvSpPr>
            <a:spLocks noGrp="1"/>
          </p:cNvSpPr>
          <p:nvPr>
            <p:ph type="sldNum" sz="quarter" idx="12"/>
          </p:nvPr>
        </p:nvSpPr>
        <p:spPr/>
        <p:txBody>
          <a:bodyPr/>
          <a:lstStyle/>
          <a:p>
            <a:pPr>
              <a:defRPr/>
            </a:pPr>
            <a:fld id="{8EE45A55-8462-454E-9D52-2851E8AB102A}" type="slidenum">
              <a:rPr lang="en-US" smtClean="0"/>
              <a:pPr>
                <a:defRPr/>
              </a:pPr>
              <a:t>37</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EE45A55-8462-454E-9D52-2851E8AB102A}" type="slidenum">
              <a:rPr lang="en-US" smtClean="0"/>
              <a:pPr>
                <a:defRPr/>
              </a:pPr>
              <a:t>38</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graphicFrame>
        <p:nvGraphicFramePr>
          <p:cNvPr id="5" name="Chart 4"/>
          <p:cNvGraphicFramePr/>
          <p:nvPr/>
        </p:nvGraphicFramePr>
        <p:xfrm>
          <a:off x="228600" y="1143000"/>
          <a:ext cx="86868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228600" y="1295400"/>
            <a:ext cx="3733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FF00"/>
                </a:solidFill>
              </a:rPr>
              <a:t>CSS: Rs.102.05 </a:t>
            </a:r>
            <a:r>
              <a:rPr lang="en-US" sz="2000" b="1" dirty="0" err="1" smtClean="0">
                <a:solidFill>
                  <a:srgbClr val="FFFF00"/>
                </a:solidFill>
              </a:rPr>
              <a:t>crore</a:t>
            </a:r>
            <a:endParaRPr lang="en-US" sz="2000" b="1" dirty="0" smtClean="0">
              <a:solidFill>
                <a:srgbClr val="FFFF00"/>
              </a:solidFill>
            </a:endParaRPr>
          </a:p>
          <a:p>
            <a:r>
              <a:rPr lang="en-US" sz="2000" b="1" dirty="0" smtClean="0">
                <a:solidFill>
                  <a:srgbClr val="FFFF00"/>
                </a:solidFill>
              </a:rPr>
              <a:t>State Share: Rs.15.53 </a:t>
            </a:r>
            <a:r>
              <a:rPr lang="en-US" sz="2000" b="1" dirty="0" err="1" smtClean="0">
                <a:solidFill>
                  <a:srgbClr val="FFFF00"/>
                </a:solidFill>
              </a:rPr>
              <a:t>crore</a:t>
            </a:r>
            <a:endParaRPr lang="en-US" sz="2000" b="1" dirty="0" smtClean="0">
              <a:solidFill>
                <a:srgbClr val="FFFF00"/>
              </a:solidFill>
            </a:endParaRPr>
          </a:p>
          <a:p>
            <a:r>
              <a:rPr lang="en-US" sz="2000" b="1" dirty="0" smtClean="0">
                <a:solidFill>
                  <a:srgbClr val="FFFF00"/>
                </a:solidFill>
              </a:rPr>
              <a:t>Total budget: Rs.117.58 </a:t>
            </a:r>
            <a:r>
              <a:rPr lang="en-US" sz="2000" b="1" dirty="0" err="1" smtClean="0">
                <a:solidFill>
                  <a:srgbClr val="FFFF00"/>
                </a:solidFill>
              </a:rPr>
              <a:t>crore</a:t>
            </a:r>
            <a:endParaRPr lang="en-US" sz="2000"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AA53A8-66AD-4B5B-A410-4460B24F2682}" type="slidenum">
              <a:rPr lang="en-US" smtClean="0"/>
              <a:pPr>
                <a:defRPr/>
              </a:pPr>
              <a:t>39</a:t>
            </a:fld>
            <a:endParaRPr lang="en-US"/>
          </a:p>
        </p:txBody>
      </p:sp>
      <p:pic>
        <p:nvPicPr>
          <p:cNvPr id="7" name="Picture 2" descr="C:\Users\Susanta\Desktop\MDM Photo for Delhi AWP\IMG_20160223_130820.jpg"/>
          <p:cNvPicPr>
            <a:picLocks noChangeAspect="1" noChangeArrowheads="1"/>
          </p:cNvPicPr>
          <p:nvPr/>
        </p:nvPicPr>
        <p:blipFill>
          <a:blip r:embed="rId2" cstate="print"/>
          <a:srcRect/>
          <a:stretch>
            <a:fillRect/>
          </a:stretch>
        </p:blipFill>
        <p:spPr bwMode="auto">
          <a:xfrm>
            <a:off x="-8489" y="914400"/>
            <a:ext cx="4504289" cy="5562600"/>
          </a:xfrm>
          <a:prstGeom prst="rect">
            <a:avLst/>
          </a:prstGeom>
          <a:noFill/>
        </p:spPr>
      </p:pic>
      <p:pic>
        <p:nvPicPr>
          <p:cNvPr id="8" name="Picture 2" descr="C:\Users\Susanta\Desktop\MDM Photo for Delhi AWP\IMG_20160223_130309.jpg"/>
          <p:cNvPicPr>
            <a:picLocks noChangeAspect="1" noChangeArrowheads="1"/>
          </p:cNvPicPr>
          <p:nvPr/>
        </p:nvPicPr>
        <p:blipFill>
          <a:blip r:embed="rId3" cstate="print"/>
          <a:srcRect/>
          <a:stretch>
            <a:fillRect/>
          </a:stretch>
        </p:blipFill>
        <p:spPr bwMode="auto">
          <a:xfrm>
            <a:off x="4572000" y="914400"/>
            <a:ext cx="4572000" cy="5562600"/>
          </a:xfrm>
          <a:prstGeom prst="rect">
            <a:avLst/>
          </a:prstGeom>
          <a:noFill/>
        </p:spPr>
      </p:pic>
      <p:pic>
        <p:nvPicPr>
          <p:cNvPr id="9" name="Picture 2" descr="C:\Users\Mid-Day-Meal\Desktop\POWER POINT AWP 14-15\mdmbanner.gif"/>
          <p:cNvPicPr>
            <a:picLocks noChangeAspect="1" noChangeArrowheads="1" noCrop="1"/>
          </p:cNvPicPr>
          <p:nvPr/>
        </p:nvPicPr>
        <p:blipFill>
          <a:blip r:embed="rId4" cstate="print"/>
          <a:srcRect/>
          <a:stretch>
            <a:fillRect/>
          </a:stretch>
        </p:blipFill>
        <p:spPr bwMode="auto">
          <a:xfrm>
            <a:off x="0" y="-1"/>
            <a:ext cx="9144000" cy="914401"/>
          </a:xfrm>
          <a:prstGeom prst="rect">
            <a:avLst/>
          </a:prstGeom>
          <a:noFill/>
        </p:spPr>
      </p:pic>
      <p:sp>
        <p:nvSpPr>
          <p:cNvPr id="45059" name="TextBox 2"/>
          <p:cNvSpPr txBox="1">
            <a:spLocks noChangeArrowheads="1"/>
          </p:cNvSpPr>
          <p:nvPr/>
        </p:nvSpPr>
        <p:spPr bwMode="auto">
          <a:xfrm>
            <a:off x="914400" y="1062335"/>
            <a:ext cx="7663894" cy="461665"/>
          </a:xfrm>
          <a:prstGeom prst="rect">
            <a:avLst/>
          </a:prstGeom>
          <a:noFill/>
          <a:ln w="9525">
            <a:noFill/>
            <a:miter lim="800000"/>
            <a:headEnd/>
            <a:tailEnd/>
          </a:ln>
        </p:spPr>
        <p:txBody>
          <a:bodyPr wrap="none">
            <a:spAutoFit/>
          </a:bodyPr>
          <a:lstStyle/>
          <a:p>
            <a:pPr algn="ctr"/>
            <a:r>
              <a:rPr lang="en-US" sz="2400" b="1" dirty="0" smtClean="0">
                <a:solidFill>
                  <a:srgbClr val="FFFF00"/>
                </a:solidFill>
                <a:latin typeface="Arial" pitchFamily="34" charset="0"/>
                <a:cs typeface="Arial" pitchFamily="34" charset="0"/>
              </a:rPr>
              <a:t>Children Taking Nutritious MDM (Rice &amp; Egg Curry)</a:t>
            </a:r>
            <a:endParaRPr lang="en-US" sz="2400" b="1" dirty="0">
              <a:solidFill>
                <a:srgbClr val="FFFF00"/>
              </a:solidFill>
              <a:latin typeface="Arial" pitchFamily="34" charset="0"/>
              <a:cs typeface="Arial" pitchFamily="34" charset="0"/>
            </a:endParaRPr>
          </a:p>
        </p:txBody>
      </p:sp>
      <p:sp>
        <p:nvSpPr>
          <p:cNvPr id="10" name="TextBox 2"/>
          <p:cNvSpPr txBox="1">
            <a:spLocks noChangeArrowheads="1"/>
          </p:cNvSpPr>
          <p:nvPr/>
        </p:nvSpPr>
        <p:spPr bwMode="auto">
          <a:xfrm>
            <a:off x="1752600" y="5791200"/>
            <a:ext cx="5208478" cy="461665"/>
          </a:xfrm>
          <a:prstGeom prst="rect">
            <a:avLst/>
          </a:prstGeom>
          <a:noFill/>
          <a:ln w="9525">
            <a:noFill/>
            <a:miter lim="800000"/>
            <a:headEnd/>
            <a:tailEnd/>
          </a:ln>
        </p:spPr>
        <p:txBody>
          <a:bodyPr wrap="none">
            <a:spAutoFit/>
          </a:bodyPr>
          <a:lstStyle/>
          <a:p>
            <a:pPr algn="ctr"/>
            <a:r>
              <a:rPr lang="en-US" sz="2400" b="1" dirty="0" err="1" smtClean="0">
                <a:solidFill>
                  <a:srgbClr val="FFFF00"/>
                </a:solidFill>
                <a:latin typeface="Arial" pitchFamily="34" charset="0"/>
                <a:cs typeface="Arial" pitchFamily="34" charset="0"/>
              </a:rPr>
              <a:t>Umakanta</a:t>
            </a:r>
            <a:r>
              <a:rPr lang="en-US" sz="2400" b="1" dirty="0" smtClean="0">
                <a:solidFill>
                  <a:srgbClr val="FFFF00"/>
                </a:solidFill>
                <a:latin typeface="Arial" pitchFamily="34" charset="0"/>
                <a:cs typeface="Arial" pitchFamily="34" charset="0"/>
              </a:rPr>
              <a:t> English Medium School</a:t>
            </a:r>
            <a:endParaRPr lang="en-US" sz="24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4" descr="MAP TRIPIRA.tif"/>
          <p:cNvPicPr>
            <a:picLocks noChangeAspect="1"/>
          </p:cNvPicPr>
          <p:nvPr/>
        </p:nvPicPr>
        <p:blipFill>
          <a:blip r:embed="rId2" cstate="print">
            <a:lum bright="40000"/>
          </a:blip>
          <a:srcRect/>
          <a:stretch>
            <a:fillRect/>
          </a:stretch>
        </p:blipFill>
        <p:spPr bwMode="auto">
          <a:xfrm>
            <a:off x="2057400" y="1066800"/>
            <a:ext cx="5472148" cy="5791200"/>
          </a:xfrm>
          <a:prstGeom prst="rect">
            <a:avLst/>
          </a:prstGeom>
          <a:noFill/>
          <a:ln w="9525">
            <a:noFill/>
            <a:miter lim="800000"/>
            <a:headEnd/>
            <a:tailEnd/>
          </a:ln>
        </p:spPr>
      </p:pic>
      <p:pic>
        <p:nvPicPr>
          <p:cNvPr id="5"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
        <p:nvSpPr>
          <p:cNvPr id="6" name="TextBox 1"/>
          <p:cNvSpPr txBox="1">
            <a:spLocks noChangeArrowheads="1"/>
          </p:cNvSpPr>
          <p:nvPr/>
        </p:nvSpPr>
        <p:spPr bwMode="auto">
          <a:xfrm>
            <a:off x="304800" y="1479352"/>
            <a:ext cx="8382000" cy="5047536"/>
          </a:xfrm>
          <a:prstGeom prst="rect">
            <a:avLst/>
          </a:prstGeom>
          <a:noFill/>
          <a:ln w="9525">
            <a:noFill/>
            <a:miter lim="800000"/>
            <a:headEnd/>
            <a:tailEnd/>
          </a:ln>
        </p:spPr>
        <p:txBody>
          <a:bodyPr wrap="square">
            <a:spAutoFit/>
          </a:bodyPr>
          <a:lstStyle/>
          <a:p>
            <a:pPr algn="just">
              <a:buClr>
                <a:srgbClr val="C00000"/>
              </a:buClr>
            </a:pPr>
            <a:r>
              <a:rPr lang="en-US" sz="2800" b="1" dirty="0">
                <a:solidFill>
                  <a:srgbClr val="0000FF"/>
                </a:solidFill>
                <a:latin typeface="Arial" pitchFamily="34" charset="0"/>
                <a:cs typeface="Arial" pitchFamily="34" charset="0"/>
              </a:rPr>
              <a:t>Geographical Location : Tripura is one of the </a:t>
            </a:r>
            <a:r>
              <a:rPr lang="en-US" sz="2800" b="1" dirty="0" smtClean="0">
                <a:solidFill>
                  <a:srgbClr val="0000FF"/>
                </a:solidFill>
                <a:latin typeface="Arial" pitchFamily="34" charset="0"/>
                <a:cs typeface="Arial" pitchFamily="34" charset="0"/>
              </a:rPr>
              <a:t>states </a:t>
            </a:r>
            <a:r>
              <a:rPr lang="en-US" sz="2800" b="1" dirty="0">
                <a:solidFill>
                  <a:srgbClr val="0000FF"/>
                </a:solidFill>
                <a:latin typeface="Arial" pitchFamily="34" charset="0"/>
                <a:cs typeface="Arial" pitchFamily="34" charset="0"/>
              </a:rPr>
              <a:t>of </a:t>
            </a:r>
            <a:r>
              <a:rPr lang="en-US" sz="2800" b="1" dirty="0" smtClean="0">
                <a:solidFill>
                  <a:srgbClr val="0000FF"/>
                </a:solidFill>
                <a:latin typeface="Arial" pitchFamily="34" charset="0"/>
                <a:cs typeface="Arial" pitchFamily="34" charset="0"/>
              </a:rPr>
              <a:t>8 </a:t>
            </a:r>
            <a:r>
              <a:rPr lang="en-US" sz="2800" b="1" dirty="0">
                <a:solidFill>
                  <a:srgbClr val="0000FF"/>
                </a:solidFill>
                <a:latin typeface="Arial" pitchFamily="34" charset="0"/>
                <a:cs typeface="Arial" pitchFamily="34" charset="0"/>
              </a:rPr>
              <a:t>North-Eastern </a:t>
            </a:r>
            <a:r>
              <a:rPr lang="en-US" sz="2800" b="1" dirty="0" smtClean="0">
                <a:solidFill>
                  <a:srgbClr val="0000FF"/>
                </a:solidFill>
                <a:latin typeface="Arial" pitchFamily="34" charset="0"/>
                <a:cs typeface="Arial" pitchFamily="34" charset="0"/>
              </a:rPr>
              <a:t>states and surrounded </a:t>
            </a:r>
            <a:r>
              <a:rPr lang="en-US" sz="2800" b="1" dirty="0">
                <a:solidFill>
                  <a:srgbClr val="0000FF"/>
                </a:solidFill>
                <a:latin typeface="Arial" pitchFamily="34" charset="0"/>
                <a:cs typeface="Arial" pitchFamily="34" charset="0"/>
              </a:rPr>
              <a:t>by </a:t>
            </a:r>
            <a:r>
              <a:rPr lang="en-US" sz="2800" b="1" dirty="0" smtClean="0">
                <a:solidFill>
                  <a:srgbClr val="0000FF"/>
                </a:solidFill>
                <a:latin typeface="Arial" pitchFamily="34" charset="0"/>
                <a:cs typeface="Arial" pitchFamily="34" charset="0"/>
              </a:rPr>
              <a:t>Bangladesh on its three sides.</a:t>
            </a:r>
          </a:p>
          <a:p>
            <a:pPr algn="just">
              <a:buClr>
                <a:srgbClr val="C00000"/>
              </a:buClr>
            </a:pPr>
            <a:endParaRPr lang="en-US" sz="1400" b="1" dirty="0" smtClean="0">
              <a:solidFill>
                <a:srgbClr val="0000FF"/>
              </a:solidFill>
              <a:latin typeface="Arial Black" pitchFamily="34" charset="0"/>
            </a:endParaRPr>
          </a:p>
          <a:p>
            <a:pPr algn="just">
              <a:buClr>
                <a:srgbClr val="C00000"/>
              </a:buClr>
              <a:buFont typeface="Wingdings" pitchFamily="2" charset="2"/>
              <a:buChar char="Ø"/>
            </a:pPr>
            <a:r>
              <a:rPr lang="en-US" sz="2800" b="1" dirty="0" smtClean="0">
                <a:solidFill>
                  <a:srgbClr val="0000FF"/>
                </a:solidFill>
                <a:latin typeface="Arial Black" pitchFamily="34" charset="0"/>
              </a:rPr>
              <a:t>  </a:t>
            </a:r>
            <a:r>
              <a:rPr lang="en-US" sz="2800" b="1" dirty="0" smtClean="0">
                <a:solidFill>
                  <a:srgbClr val="0000FF"/>
                </a:solidFill>
              </a:rPr>
              <a:t>Total Area		:	10,491.69 </a:t>
            </a:r>
            <a:r>
              <a:rPr lang="en-US" sz="2800" b="1" dirty="0">
                <a:solidFill>
                  <a:srgbClr val="0000FF"/>
                </a:solidFill>
              </a:rPr>
              <a:t>Sq. </a:t>
            </a:r>
            <a:r>
              <a:rPr lang="en-US" sz="2800" b="1" dirty="0" smtClean="0">
                <a:solidFill>
                  <a:srgbClr val="0000FF"/>
                </a:solidFill>
              </a:rPr>
              <a:t>Km</a:t>
            </a:r>
          </a:p>
          <a:p>
            <a:pPr algn="just">
              <a:buClr>
                <a:srgbClr val="C00000"/>
              </a:buClr>
              <a:buFont typeface="Wingdings" pitchFamily="2" charset="2"/>
              <a:buChar char="Ø"/>
            </a:pPr>
            <a:r>
              <a:rPr lang="en-US" sz="2800" b="1" dirty="0" smtClean="0">
                <a:solidFill>
                  <a:srgbClr val="0000FF"/>
                </a:solidFill>
              </a:rPr>
              <a:t>   No</a:t>
            </a:r>
            <a:r>
              <a:rPr lang="en-US" sz="2800" b="1" dirty="0">
                <a:solidFill>
                  <a:srgbClr val="0000FF"/>
                </a:solidFill>
              </a:rPr>
              <a:t>. of </a:t>
            </a:r>
            <a:r>
              <a:rPr lang="en-US" sz="2800" b="1" dirty="0" smtClean="0">
                <a:solidFill>
                  <a:srgbClr val="0000FF"/>
                </a:solidFill>
              </a:rPr>
              <a:t>Districts		:	08</a:t>
            </a:r>
          </a:p>
          <a:p>
            <a:pPr algn="just">
              <a:buClr>
                <a:srgbClr val="C00000"/>
              </a:buClr>
              <a:buFont typeface="Wingdings" pitchFamily="2" charset="2"/>
              <a:buChar char="Ø"/>
            </a:pPr>
            <a:r>
              <a:rPr lang="en-US" sz="2800" b="1" dirty="0" smtClean="0">
                <a:solidFill>
                  <a:srgbClr val="0000FF"/>
                </a:solidFill>
              </a:rPr>
              <a:t>   Sub-</a:t>
            </a:r>
            <a:r>
              <a:rPr lang="en-US" sz="2800" b="1" dirty="0" err="1" smtClean="0">
                <a:solidFill>
                  <a:srgbClr val="0000FF"/>
                </a:solidFill>
              </a:rPr>
              <a:t>Divison</a:t>
            </a:r>
            <a:r>
              <a:rPr lang="en-US" sz="2800" b="1" dirty="0" smtClean="0">
                <a:solidFill>
                  <a:srgbClr val="0000FF"/>
                </a:solidFill>
              </a:rPr>
              <a:t>		:	23</a:t>
            </a:r>
            <a:endParaRPr lang="en-US" sz="2800" b="1" dirty="0">
              <a:solidFill>
                <a:srgbClr val="0000FF"/>
              </a:solidFill>
            </a:endParaRPr>
          </a:p>
          <a:p>
            <a:pPr algn="just">
              <a:buClr>
                <a:srgbClr val="C00000"/>
              </a:buClr>
              <a:buFont typeface="Wingdings" pitchFamily="2" charset="2"/>
              <a:buChar char="Ø"/>
            </a:pPr>
            <a:r>
              <a:rPr lang="en-US" sz="2800" b="1" dirty="0" smtClean="0">
                <a:solidFill>
                  <a:srgbClr val="0000FF"/>
                </a:solidFill>
              </a:rPr>
              <a:t>   No</a:t>
            </a:r>
            <a:r>
              <a:rPr lang="en-US" sz="2800" b="1" dirty="0">
                <a:solidFill>
                  <a:srgbClr val="0000FF"/>
                </a:solidFill>
              </a:rPr>
              <a:t>. of </a:t>
            </a:r>
            <a:r>
              <a:rPr lang="en-US" sz="2800" b="1" dirty="0" smtClean="0">
                <a:solidFill>
                  <a:srgbClr val="0000FF"/>
                </a:solidFill>
              </a:rPr>
              <a:t>Blocks		:	58  </a:t>
            </a:r>
            <a:endParaRPr lang="en-US" sz="2800" b="1" dirty="0">
              <a:solidFill>
                <a:srgbClr val="0000FF"/>
              </a:solidFill>
            </a:endParaRPr>
          </a:p>
          <a:p>
            <a:pPr algn="just">
              <a:buClr>
                <a:srgbClr val="C00000"/>
              </a:buClr>
              <a:buFont typeface="Wingdings" pitchFamily="2" charset="2"/>
              <a:buChar char="Ø"/>
            </a:pPr>
            <a:r>
              <a:rPr lang="en-US" sz="2800" b="1" dirty="0" smtClean="0">
                <a:solidFill>
                  <a:srgbClr val="0000FF"/>
                </a:solidFill>
              </a:rPr>
              <a:t>   Population		:	36,71,032</a:t>
            </a:r>
          </a:p>
          <a:p>
            <a:pPr algn="just">
              <a:buClr>
                <a:srgbClr val="C00000"/>
              </a:buClr>
              <a:buFont typeface="Wingdings" pitchFamily="2" charset="2"/>
              <a:buChar char="Ø"/>
            </a:pPr>
            <a:r>
              <a:rPr lang="en-US" sz="2800" b="1" dirty="0" smtClean="0">
                <a:solidFill>
                  <a:srgbClr val="0000FF"/>
                </a:solidFill>
              </a:rPr>
              <a:t>   Density			:	350 </a:t>
            </a:r>
            <a:r>
              <a:rPr lang="en-US" sz="2800" b="1" dirty="0">
                <a:solidFill>
                  <a:srgbClr val="0000FF"/>
                </a:solidFill>
              </a:rPr>
              <a:t>/ Sq. </a:t>
            </a:r>
            <a:r>
              <a:rPr lang="en-US" sz="2800" b="1" dirty="0" smtClean="0">
                <a:solidFill>
                  <a:srgbClr val="0000FF"/>
                </a:solidFill>
              </a:rPr>
              <a:t>Km</a:t>
            </a:r>
          </a:p>
          <a:p>
            <a:pPr algn="just">
              <a:buClr>
                <a:srgbClr val="C00000"/>
              </a:buClr>
              <a:buFont typeface="Wingdings" pitchFamily="2" charset="2"/>
              <a:buChar char="Ø"/>
            </a:pPr>
            <a:r>
              <a:rPr lang="en-US" sz="2800" b="1" dirty="0" smtClean="0">
                <a:solidFill>
                  <a:srgbClr val="0000FF"/>
                </a:solidFill>
              </a:rPr>
              <a:t>   Sex Ratio		:	1000:961</a:t>
            </a:r>
            <a:endParaRPr lang="en-US" sz="2800" b="1" dirty="0">
              <a:solidFill>
                <a:srgbClr val="0000FF"/>
              </a:solidFill>
            </a:endParaRPr>
          </a:p>
          <a:p>
            <a:pPr algn="just">
              <a:buClr>
                <a:srgbClr val="C00000"/>
              </a:buClr>
              <a:buFont typeface="Wingdings" pitchFamily="2" charset="2"/>
              <a:buChar char="Ø"/>
            </a:pPr>
            <a:r>
              <a:rPr lang="en-US" sz="2800" b="1" dirty="0" smtClean="0">
                <a:solidFill>
                  <a:srgbClr val="0000FF"/>
                </a:solidFill>
              </a:rPr>
              <a:t>   Average </a:t>
            </a:r>
            <a:r>
              <a:rPr lang="en-US" sz="2800" b="1" dirty="0">
                <a:solidFill>
                  <a:srgbClr val="0000FF"/>
                </a:solidFill>
              </a:rPr>
              <a:t>Literacy </a:t>
            </a:r>
            <a:r>
              <a:rPr lang="en-US" sz="2800" b="1" dirty="0" smtClean="0">
                <a:solidFill>
                  <a:srgbClr val="0000FF"/>
                </a:solidFill>
              </a:rPr>
              <a:t>rate	:	96.82%</a:t>
            </a:r>
            <a:endParaRPr lang="en-US" sz="2800" b="1" dirty="0">
              <a:solidFill>
                <a:srgbClr val="0000FF"/>
              </a:solidFill>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AA53A8-66AD-4B5B-A410-4460B24F2682}" type="slidenum">
              <a:rPr lang="en-US" smtClean="0"/>
              <a:pPr>
                <a:defRPr/>
              </a:pPr>
              <a:t>40</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2" name="Picture 2" descr="D:\Media\WhatsApp Images\IMG-20171212-WA0025.jpg"/>
          <p:cNvPicPr>
            <a:picLocks noChangeAspect="1" noChangeArrowheads="1"/>
          </p:cNvPicPr>
          <p:nvPr/>
        </p:nvPicPr>
        <p:blipFill>
          <a:blip r:embed="rId3"/>
          <a:srcRect/>
          <a:stretch>
            <a:fillRect/>
          </a:stretch>
        </p:blipFill>
        <p:spPr bwMode="auto">
          <a:xfrm>
            <a:off x="0" y="914400"/>
            <a:ext cx="9144000" cy="5943600"/>
          </a:xfrm>
          <a:prstGeom prst="rect">
            <a:avLst/>
          </a:prstGeom>
          <a:noFill/>
        </p:spPr>
      </p:pic>
      <p:sp>
        <p:nvSpPr>
          <p:cNvPr id="45059" name="TextBox 2"/>
          <p:cNvSpPr txBox="1">
            <a:spLocks noChangeArrowheads="1"/>
          </p:cNvSpPr>
          <p:nvPr/>
        </p:nvSpPr>
        <p:spPr bwMode="auto">
          <a:xfrm>
            <a:off x="2035175" y="950893"/>
            <a:ext cx="4580100" cy="523220"/>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Students are taking MDM </a:t>
            </a:r>
          </a:p>
        </p:txBody>
      </p:sp>
      <p:sp>
        <p:nvSpPr>
          <p:cNvPr id="8" name="TextBox 2"/>
          <p:cNvSpPr txBox="1">
            <a:spLocks noChangeArrowheads="1"/>
          </p:cNvSpPr>
          <p:nvPr/>
        </p:nvSpPr>
        <p:spPr bwMode="auto">
          <a:xfrm>
            <a:off x="2187575" y="5725180"/>
            <a:ext cx="4216219" cy="954107"/>
          </a:xfrm>
          <a:prstGeom prst="rect">
            <a:avLst/>
          </a:prstGeom>
          <a:noFill/>
          <a:ln w="9525">
            <a:noFill/>
            <a:miter lim="800000"/>
            <a:headEnd/>
            <a:tailEnd/>
          </a:ln>
        </p:spPr>
        <p:txBody>
          <a:bodyPr wrap="none">
            <a:spAutoFit/>
          </a:bodyPr>
          <a:lstStyle/>
          <a:p>
            <a:pPr algn="ctr"/>
            <a:r>
              <a:rPr lang="en-US" sz="2800" b="1" dirty="0" err="1" smtClean="0">
                <a:solidFill>
                  <a:srgbClr val="FFFF00"/>
                </a:solidFill>
                <a:latin typeface="Arial" pitchFamily="34" charset="0"/>
                <a:cs typeface="Arial" pitchFamily="34" charset="0"/>
              </a:rPr>
              <a:t>Mohanbhog</a:t>
            </a:r>
            <a:r>
              <a:rPr lang="en-US" sz="2800" b="1" dirty="0" smtClean="0">
                <a:solidFill>
                  <a:srgbClr val="FFFF00"/>
                </a:solidFill>
                <a:latin typeface="Arial" pitchFamily="34" charset="0"/>
                <a:cs typeface="Arial" pitchFamily="34" charset="0"/>
              </a:rPr>
              <a:t> H.S School</a:t>
            </a:r>
          </a:p>
          <a:p>
            <a:pPr algn="ctr"/>
            <a:r>
              <a:rPr lang="en-US" sz="2800" b="1" dirty="0" err="1" smtClean="0">
                <a:solidFill>
                  <a:srgbClr val="FFFF00"/>
                </a:solidFill>
                <a:latin typeface="Arial" pitchFamily="34" charset="0"/>
                <a:cs typeface="Arial" pitchFamily="34" charset="0"/>
              </a:rPr>
              <a:t>Sepahijala</a:t>
            </a:r>
            <a:r>
              <a:rPr lang="en-US" sz="2800" b="1" dirty="0" smtClean="0">
                <a:solidFill>
                  <a:srgbClr val="FFFF00"/>
                </a:solidFill>
                <a:latin typeface="Arial" pitchFamily="34" charset="0"/>
                <a:cs typeface="Arial" pitchFamily="34" charset="0"/>
              </a:rPr>
              <a:t> District</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C682168-7EFE-44F7-A947-EB12F64643C7}" type="slidenum">
              <a:rPr lang="en-US" smtClean="0"/>
              <a:pPr>
                <a:defRPr/>
              </a:pPr>
              <a:t>41</a:t>
            </a:fld>
            <a:endParaRPr lang="en-US"/>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14400"/>
            <a:ext cx="9144000" cy="5943600"/>
          </a:xfrm>
          <a:prstGeom prst="rect">
            <a:avLst/>
          </a:prstGeom>
        </p:spPr>
      </p:pic>
      <p:sp>
        <p:nvSpPr>
          <p:cNvPr id="8" name="TextBox 2"/>
          <p:cNvSpPr txBox="1">
            <a:spLocks noChangeArrowheads="1"/>
          </p:cNvSpPr>
          <p:nvPr/>
        </p:nvSpPr>
        <p:spPr bwMode="auto">
          <a:xfrm>
            <a:off x="2035175" y="914400"/>
            <a:ext cx="6115777" cy="954107"/>
          </a:xfrm>
          <a:prstGeom prst="rect">
            <a:avLst/>
          </a:prstGeom>
          <a:noFill/>
          <a:ln w="9525">
            <a:noFill/>
            <a:miter lim="800000"/>
            <a:headEnd/>
            <a:tailEnd/>
          </a:ln>
        </p:spPr>
        <p:txBody>
          <a:bodyPr wrap="none">
            <a:spAutoFit/>
          </a:bodyPr>
          <a:lstStyle/>
          <a:p>
            <a:pPr algn="ctr"/>
            <a:r>
              <a:rPr lang="en-US" sz="2800" b="1" dirty="0" smtClean="0">
                <a:solidFill>
                  <a:srgbClr val="FF0000"/>
                </a:solidFill>
                <a:latin typeface="Arial" pitchFamily="34" charset="0"/>
                <a:cs typeface="Arial" pitchFamily="34" charset="0"/>
              </a:rPr>
              <a:t>Students are taking MDM </a:t>
            </a:r>
          </a:p>
          <a:p>
            <a:pPr algn="ctr"/>
            <a:r>
              <a:rPr lang="en-US" sz="2800" b="1" dirty="0" smtClean="0">
                <a:solidFill>
                  <a:srgbClr val="FF0000"/>
                </a:solidFill>
                <a:latin typeface="Arial" pitchFamily="34" charset="0"/>
                <a:cs typeface="Arial" pitchFamily="34" charset="0"/>
              </a:rPr>
              <a:t>under supervision of SMC Member</a:t>
            </a:r>
            <a:endParaRPr lang="en-US" sz="2800" b="1" dirty="0">
              <a:solidFill>
                <a:srgbClr val="FF00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santa\Desktop\MDM Photo for Delhi AWP\IMG_20160219_152137.jpg"/>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p:spPr>
      </p:pic>
      <p:sp>
        <p:nvSpPr>
          <p:cNvPr id="4" name="Slide Number Placeholder 3"/>
          <p:cNvSpPr>
            <a:spLocks noGrp="1"/>
          </p:cNvSpPr>
          <p:nvPr>
            <p:ph type="sldNum" sz="quarter" idx="12"/>
          </p:nvPr>
        </p:nvSpPr>
        <p:spPr/>
        <p:txBody>
          <a:bodyPr/>
          <a:lstStyle/>
          <a:p>
            <a:pPr>
              <a:defRPr/>
            </a:pPr>
            <a:fld id="{B9AA53A8-66AD-4B5B-A410-4460B24F2682}" type="slidenum">
              <a:rPr lang="en-US" smtClean="0"/>
              <a:pPr>
                <a:defRPr/>
              </a:pPr>
              <a:t>42</a:t>
            </a:fld>
            <a:endParaRPr lang="en-US"/>
          </a:p>
        </p:txBody>
      </p:sp>
      <p:sp>
        <p:nvSpPr>
          <p:cNvPr id="45059" name="TextBox 2"/>
          <p:cNvSpPr txBox="1">
            <a:spLocks noChangeArrowheads="1"/>
          </p:cNvSpPr>
          <p:nvPr/>
        </p:nvSpPr>
        <p:spPr bwMode="auto">
          <a:xfrm>
            <a:off x="2057400" y="914400"/>
            <a:ext cx="5082931" cy="523220"/>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Campaigning for Hand Wash</a:t>
            </a:r>
          </a:p>
        </p:txBody>
      </p:sp>
      <p:pic>
        <p:nvPicPr>
          <p:cNvPr id="7"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Mr Susanta\Desktop\hand wash in school\7.bmp"/>
          <p:cNvPicPr>
            <a:picLocks noChangeAspect="1" noChangeArrowheads="1"/>
          </p:cNvPicPr>
          <p:nvPr/>
        </p:nvPicPr>
        <p:blipFill>
          <a:blip r:embed="rId2"/>
          <a:srcRect/>
          <a:stretch>
            <a:fillRect/>
          </a:stretch>
        </p:blipFill>
        <p:spPr bwMode="auto">
          <a:xfrm>
            <a:off x="0" y="914400"/>
            <a:ext cx="9144000" cy="5943600"/>
          </a:xfrm>
          <a:prstGeom prst="rect">
            <a:avLst/>
          </a:prstGeom>
          <a:noFill/>
          <a:effectLst>
            <a:glow rad="228600">
              <a:schemeClr val="accent1">
                <a:satMod val="175000"/>
                <a:alpha val="40000"/>
              </a:schemeClr>
            </a:glow>
          </a:effectLst>
        </p:spPr>
      </p:pic>
      <p:sp>
        <p:nvSpPr>
          <p:cNvPr id="3" name="Slide Number Placeholder 2"/>
          <p:cNvSpPr>
            <a:spLocks noGrp="1"/>
          </p:cNvSpPr>
          <p:nvPr>
            <p:ph type="sldNum" sz="quarter" idx="12"/>
          </p:nvPr>
        </p:nvSpPr>
        <p:spPr/>
        <p:txBody>
          <a:bodyPr/>
          <a:lstStyle/>
          <a:p>
            <a:pPr>
              <a:defRPr/>
            </a:pPr>
            <a:fld id="{D035EF4D-C9A5-45B3-B06B-2C455168BB73}" type="slidenum">
              <a:rPr lang="en-US" smtClean="0"/>
              <a:pPr>
                <a:defRPr/>
              </a:pPr>
              <a:t>43</a:t>
            </a:fld>
            <a:endParaRPr lang="en-US"/>
          </a:p>
        </p:txBody>
      </p:sp>
      <p:pic>
        <p:nvPicPr>
          <p:cNvPr id="5"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
        <p:nvSpPr>
          <p:cNvPr id="7" name="TextBox 2"/>
          <p:cNvSpPr txBox="1">
            <a:spLocks noChangeArrowheads="1"/>
          </p:cNvSpPr>
          <p:nvPr/>
        </p:nvSpPr>
        <p:spPr bwMode="auto">
          <a:xfrm>
            <a:off x="2790800" y="950893"/>
            <a:ext cx="3305200" cy="523220"/>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Group Hand Wash</a:t>
            </a:r>
            <a:endParaRPr lang="en-US" sz="2800" b="1" dirty="0">
              <a:solidFill>
                <a:srgbClr val="FFFF00"/>
              </a:solidFill>
              <a:latin typeface="Arial" pitchFamily="34" charset="0"/>
              <a:cs typeface="Arial" pitchFamily="34" charset="0"/>
            </a:endParaRPr>
          </a:p>
        </p:txBody>
      </p:sp>
      <p:sp>
        <p:nvSpPr>
          <p:cNvPr id="8" name="TextBox 7"/>
          <p:cNvSpPr txBox="1"/>
          <p:nvPr/>
        </p:nvSpPr>
        <p:spPr>
          <a:xfrm>
            <a:off x="1905000" y="5791200"/>
            <a:ext cx="5334000" cy="830997"/>
          </a:xfrm>
          <a:prstGeom prst="rect">
            <a:avLst/>
          </a:prstGeom>
          <a:noFill/>
        </p:spPr>
        <p:txBody>
          <a:bodyPr wrap="square" rtlCol="0">
            <a:spAutoFit/>
          </a:bodyPr>
          <a:lstStyle/>
          <a:p>
            <a:pPr algn="ctr"/>
            <a:r>
              <a:rPr lang="en-US" sz="2400" b="1" dirty="0" smtClean="0">
                <a:solidFill>
                  <a:srgbClr val="FFFF00"/>
                </a:solidFill>
                <a:latin typeface="Arial" pitchFamily="34" charset="0"/>
                <a:cs typeface="Arial" pitchFamily="34" charset="0"/>
              </a:rPr>
              <a:t>Dr. B.R </a:t>
            </a:r>
            <a:r>
              <a:rPr lang="en-US" sz="2400" b="1" dirty="0" err="1" smtClean="0">
                <a:solidFill>
                  <a:srgbClr val="FFFF00"/>
                </a:solidFill>
                <a:latin typeface="Arial" pitchFamily="34" charset="0"/>
                <a:cs typeface="Arial" pitchFamily="34" charset="0"/>
              </a:rPr>
              <a:t>Ambedkar</a:t>
            </a:r>
            <a:r>
              <a:rPr lang="en-US" sz="2400" b="1" dirty="0" smtClean="0">
                <a:solidFill>
                  <a:srgbClr val="FFFF00"/>
                </a:solidFill>
                <a:latin typeface="Arial" pitchFamily="34" charset="0"/>
                <a:cs typeface="Arial" pitchFamily="34" charset="0"/>
              </a:rPr>
              <a:t> High School</a:t>
            </a:r>
          </a:p>
          <a:p>
            <a:pPr algn="ctr"/>
            <a:r>
              <a:rPr lang="en-US" sz="2400" b="1" dirty="0" smtClean="0">
                <a:solidFill>
                  <a:srgbClr val="FFFF00"/>
                </a:solidFill>
                <a:latin typeface="Arial" pitchFamily="34" charset="0"/>
                <a:cs typeface="Arial" pitchFamily="34" charset="0"/>
              </a:rPr>
              <a:t>West Tripura District</a:t>
            </a:r>
            <a:endParaRPr lang="en-US" sz="24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A5FA34-C0DD-47A0-98F2-F19404922979}" type="slidenum">
              <a:rPr lang="en-US" smtClean="0"/>
              <a:pPr>
                <a:defRPr/>
              </a:pPr>
              <a:t>44</a:t>
            </a:fld>
            <a:endParaRPr lang="en-US"/>
          </a:p>
        </p:txBody>
      </p:sp>
      <p:pic>
        <p:nvPicPr>
          <p:cNvPr id="3"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90600"/>
            <a:ext cx="9144000" cy="5867400"/>
          </a:xfrm>
          <a:prstGeom prst="rect">
            <a:avLst/>
          </a:prstGeom>
        </p:spPr>
      </p:pic>
      <p:sp>
        <p:nvSpPr>
          <p:cNvPr id="5" name="TextBox 2"/>
          <p:cNvSpPr txBox="1">
            <a:spLocks noChangeArrowheads="1"/>
          </p:cNvSpPr>
          <p:nvPr/>
        </p:nvSpPr>
        <p:spPr bwMode="auto">
          <a:xfrm>
            <a:off x="2790800" y="950893"/>
            <a:ext cx="3305200" cy="523220"/>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Group Hand Wash</a:t>
            </a:r>
            <a:endParaRPr lang="en-US" sz="2800" b="1" dirty="0">
              <a:solidFill>
                <a:srgbClr val="FFFF00"/>
              </a:solidFill>
              <a:latin typeface="Arial" pitchFamily="34" charset="0"/>
              <a:cs typeface="Arial" pitchFamily="34" charset="0"/>
            </a:endParaRPr>
          </a:p>
        </p:txBody>
      </p:sp>
      <p:sp>
        <p:nvSpPr>
          <p:cNvPr id="6" name="TextBox 2"/>
          <p:cNvSpPr txBox="1">
            <a:spLocks noChangeArrowheads="1"/>
          </p:cNvSpPr>
          <p:nvPr/>
        </p:nvSpPr>
        <p:spPr bwMode="auto">
          <a:xfrm>
            <a:off x="2943200" y="5867400"/>
            <a:ext cx="5539722" cy="954107"/>
          </a:xfrm>
          <a:prstGeom prst="rect">
            <a:avLst/>
          </a:prstGeom>
          <a:noFill/>
          <a:ln w="9525">
            <a:noFill/>
            <a:miter lim="800000"/>
            <a:headEnd/>
            <a:tailEnd/>
          </a:ln>
        </p:spPr>
        <p:txBody>
          <a:bodyPr wrap="none">
            <a:spAutoFit/>
          </a:bodyPr>
          <a:lstStyle/>
          <a:p>
            <a:pPr algn="ctr"/>
            <a:r>
              <a:rPr lang="en-US" sz="2800" b="1" dirty="0" smtClean="0">
                <a:solidFill>
                  <a:srgbClr val="FFFF00"/>
                </a:solidFill>
                <a:latin typeface="Arial" pitchFamily="34" charset="0"/>
                <a:cs typeface="Arial" pitchFamily="34" charset="0"/>
              </a:rPr>
              <a:t>South </a:t>
            </a:r>
            <a:r>
              <a:rPr lang="en-US" sz="2800" b="1" dirty="0" err="1" smtClean="0">
                <a:solidFill>
                  <a:srgbClr val="FFFF00"/>
                </a:solidFill>
                <a:latin typeface="Arial" pitchFamily="34" charset="0"/>
                <a:cs typeface="Arial" pitchFamily="34" charset="0"/>
              </a:rPr>
              <a:t>Ramnagar</a:t>
            </a:r>
            <a:r>
              <a:rPr lang="en-US" sz="2800" b="1" dirty="0" smtClean="0">
                <a:solidFill>
                  <a:srgbClr val="FFFF00"/>
                </a:solidFill>
                <a:latin typeface="Arial" pitchFamily="34" charset="0"/>
                <a:cs typeface="Arial" pitchFamily="34" charset="0"/>
              </a:rPr>
              <a:t> Jr. </a:t>
            </a:r>
            <a:r>
              <a:rPr lang="en-US" sz="2800" b="1" dirty="0" err="1" smtClean="0">
                <a:solidFill>
                  <a:srgbClr val="FFFF00"/>
                </a:solidFill>
                <a:latin typeface="Arial" pitchFamily="34" charset="0"/>
                <a:cs typeface="Arial" pitchFamily="34" charset="0"/>
              </a:rPr>
              <a:t>Madrassa</a:t>
            </a:r>
            <a:endParaRPr lang="en-US" sz="2800" b="1" dirty="0" smtClean="0">
              <a:solidFill>
                <a:srgbClr val="FFFF00"/>
              </a:solidFill>
              <a:latin typeface="Arial" pitchFamily="34" charset="0"/>
              <a:cs typeface="Arial" pitchFamily="34" charset="0"/>
            </a:endParaRPr>
          </a:p>
          <a:p>
            <a:pPr algn="ctr"/>
            <a:r>
              <a:rPr lang="en-US" sz="2800" b="1" dirty="0" smtClean="0">
                <a:solidFill>
                  <a:srgbClr val="FFFF00"/>
                </a:solidFill>
                <a:latin typeface="Arial" pitchFamily="34" charset="0"/>
                <a:cs typeface="Arial" pitchFamily="34" charset="0"/>
              </a:rPr>
              <a:t>West Tripura District</a:t>
            </a:r>
            <a:endParaRPr lang="en-US" sz="28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B98671-3D1B-4A6E-B0CE-29428B4595EF}" type="slidenum">
              <a:rPr lang="en-US" smtClean="0"/>
              <a:pPr>
                <a:defRPr/>
              </a:pPr>
              <a:t>45</a:t>
            </a:fld>
            <a:endParaRPr lang="en-US"/>
          </a:p>
        </p:txBody>
      </p:sp>
      <p:pic>
        <p:nvPicPr>
          <p:cNvPr id="9219" name="Picture 3" descr="C:\Users\Susanta\Desktop\MDM Photo for Delhi AWP\IMG_20160219_152934.jpg"/>
          <p:cNvPicPr>
            <a:picLocks noChangeAspect="1" noChangeArrowheads="1"/>
          </p:cNvPicPr>
          <p:nvPr/>
        </p:nvPicPr>
        <p:blipFill>
          <a:blip r:embed="rId2" cstate="print"/>
          <a:srcRect/>
          <a:stretch>
            <a:fillRect/>
          </a:stretch>
        </p:blipFill>
        <p:spPr bwMode="auto">
          <a:xfrm>
            <a:off x="6096000" y="2209800"/>
            <a:ext cx="2540000" cy="2819400"/>
          </a:xfrm>
          <a:prstGeom prst="rect">
            <a:avLst/>
          </a:prstGeom>
          <a:noFill/>
        </p:spPr>
      </p:pic>
      <p:pic>
        <p:nvPicPr>
          <p:cNvPr id="7"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pic>
        <p:nvPicPr>
          <p:cNvPr id="2051" name="Picture 3" descr="G:\pen drive red\pic of MDMS\Dining Hall MGM H.S School-2.jpg"/>
          <p:cNvPicPr>
            <a:picLocks noChangeAspect="1" noChangeArrowheads="1"/>
          </p:cNvPicPr>
          <p:nvPr/>
        </p:nvPicPr>
        <p:blipFill>
          <a:blip r:embed="rId4" cstate="print"/>
          <a:srcRect/>
          <a:stretch>
            <a:fillRect/>
          </a:stretch>
        </p:blipFill>
        <p:spPr bwMode="auto">
          <a:xfrm>
            <a:off x="0" y="914400"/>
            <a:ext cx="9153525" cy="594995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D:\picture MDM\DSC_7055.JPG"/>
          <p:cNvPicPr>
            <a:picLocks noChangeAspect="1" noChangeArrowheads="1"/>
          </p:cNvPicPr>
          <p:nvPr/>
        </p:nvPicPr>
        <p:blipFill>
          <a:blip r:embed="rId2" cstate="print"/>
          <a:srcRect/>
          <a:stretch>
            <a:fillRect/>
          </a:stretch>
        </p:blipFill>
        <p:spPr bwMode="auto">
          <a:xfrm>
            <a:off x="76200" y="914400"/>
            <a:ext cx="8991600" cy="5867400"/>
          </a:xfrm>
          <a:prstGeom prst="rect">
            <a:avLst/>
          </a:prstGeom>
          <a:noFill/>
          <a:ln w="9525">
            <a:noFill/>
            <a:miter lim="800000"/>
            <a:headEnd/>
            <a:tailEnd/>
          </a:ln>
          <a:effectLst>
            <a:glow rad="228600">
              <a:schemeClr val="accent1">
                <a:satMod val="175000"/>
                <a:alpha val="40000"/>
              </a:schemeClr>
            </a:glow>
            <a:softEdge rad="63500"/>
          </a:effectLst>
        </p:spPr>
      </p:pic>
      <p:sp>
        <p:nvSpPr>
          <p:cNvPr id="46083" name="TextBox 2"/>
          <p:cNvSpPr txBox="1">
            <a:spLocks noChangeArrowheads="1"/>
          </p:cNvSpPr>
          <p:nvPr/>
        </p:nvSpPr>
        <p:spPr bwMode="auto">
          <a:xfrm>
            <a:off x="3330575" y="990600"/>
            <a:ext cx="5661025" cy="1384300"/>
          </a:xfrm>
          <a:prstGeom prst="rect">
            <a:avLst/>
          </a:prstGeom>
          <a:noFill/>
          <a:ln w="9525">
            <a:noFill/>
            <a:miter lim="800000"/>
            <a:headEnd/>
            <a:tailEnd/>
          </a:ln>
        </p:spPr>
        <p:txBody>
          <a:bodyPr wrap="none">
            <a:spAutoFit/>
          </a:bodyPr>
          <a:lstStyle/>
          <a:p>
            <a:pPr algn="ctr"/>
            <a:r>
              <a:rPr lang="en-US" sz="2800" b="1" dirty="0">
                <a:solidFill>
                  <a:srgbClr val="FFFF00"/>
                </a:solidFill>
              </a:rPr>
              <a:t>DINING HALL</a:t>
            </a:r>
          </a:p>
          <a:p>
            <a:pPr algn="ctr"/>
            <a:r>
              <a:rPr lang="en-US" sz="2800" b="1" dirty="0">
                <a:solidFill>
                  <a:srgbClr val="FFFF00"/>
                </a:solidFill>
              </a:rPr>
              <a:t>AMBEDKAR ADARSHA HIGH School</a:t>
            </a:r>
          </a:p>
          <a:p>
            <a:pPr algn="ctr"/>
            <a:r>
              <a:rPr lang="en-US" sz="2800" b="1" dirty="0">
                <a:solidFill>
                  <a:srgbClr val="0033CC"/>
                </a:solidFill>
              </a:rPr>
              <a:t>GAKUL NAGAR, TRIPURA(</a:t>
            </a:r>
            <a:r>
              <a:rPr lang="en-US" sz="2800" b="1" dirty="0" err="1">
                <a:solidFill>
                  <a:srgbClr val="0033CC"/>
                </a:solidFill>
              </a:rPr>
              <a:t>Sepahijala</a:t>
            </a:r>
            <a:r>
              <a:rPr lang="en-US" sz="2800" b="1" dirty="0">
                <a:solidFill>
                  <a:srgbClr val="0033CC"/>
                </a:solidFill>
              </a:rPr>
              <a:t>)</a:t>
            </a:r>
          </a:p>
        </p:txBody>
      </p:sp>
      <p:sp>
        <p:nvSpPr>
          <p:cNvPr id="4" name="Slide Number Placeholder 3"/>
          <p:cNvSpPr>
            <a:spLocks noGrp="1"/>
          </p:cNvSpPr>
          <p:nvPr>
            <p:ph type="sldNum" sz="quarter" idx="12"/>
          </p:nvPr>
        </p:nvSpPr>
        <p:spPr/>
        <p:txBody>
          <a:bodyPr/>
          <a:lstStyle/>
          <a:p>
            <a:pPr>
              <a:defRPr/>
            </a:pPr>
            <a:fld id="{6D3A6DF7-7EBC-4397-9E4C-66DBC8ADBB03}" type="slidenum">
              <a:rPr lang="en-US" smtClean="0"/>
              <a:pPr>
                <a:defRPr/>
              </a:pPr>
              <a:t>46</a:t>
            </a:fld>
            <a:endParaRPr lang="en-US"/>
          </a:p>
        </p:txBody>
      </p:sp>
      <p:pic>
        <p:nvPicPr>
          <p:cNvPr id="6"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C:\Users\MDM Section\Desktop\New MDM Photo\DSC_8814.JPG"/>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a:effectLst>
            <a:glow rad="228600">
              <a:schemeClr val="accent1">
                <a:satMod val="175000"/>
                <a:alpha val="40000"/>
              </a:schemeClr>
            </a:glow>
          </a:effectLst>
        </p:spPr>
      </p:pic>
      <p:sp>
        <p:nvSpPr>
          <p:cNvPr id="48131" name="TextBox 2"/>
          <p:cNvSpPr txBox="1">
            <a:spLocks noChangeArrowheads="1"/>
          </p:cNvSpPr>
          <p:nvPr/>
        </p:nvSpPr>
        <p:spPr bwMode="auto">
          <a:xfrm>
            <a:off x="4724400" y="1019175"/>
            <a:ext cx="4343400" cy="885825"/>
          </a:xfrm>
          <a:prstGeom prst="rect">
            <a:avLst/>
          </a:prstGeom>
          <a:noFill/>
          <a:ln w="9525">
            <a:noFill/>
            <a:miter lim="800000"/>
            <a:headEnd/>
            <a:tailEnd/>
          </a:ln>
        </p:spPr>
        <p:txBody>
          <a:bodyPr>
            <a:spAutoFit/>
          </a:bodyPr>
          <a:lstStyle/>
          <a:p>
            <a:pPr algn="ctr"/>
            <a:r>
              <a:rPr lang="en-US" sz="2600" b="1" dirty="0">
                <a:solidFill>
                  <a:srgbClr val="FFFF00"/>
                </a:solidFill>
              </a:rPr>
              <a:t>DINING HALL </a:t>
            </a:r>
          </a:p>
          <a:p>
            <a:pPr algn="ctr"/>
            <a:r>
              <a:rPr lang="en-US" sz="2600" b="1" dirty="0" err="1">
                <a:solidFill>
                  <a:srgbClr val="FFFF00"/>
                </a:solidFill>
              </a:rPr>
              <a:t>Narsinghgarh</a:t>
            </a:r>
            <a:r>
              <a:rPr lang="en-US" sz="2600" b="1" dirty="0">
                <a:solidFill>
                  <a:srgbClr val="FFFF00"/>
                </a:solidFill>
              </a:rPr>
              <a:t> H.S School</a:t>
            </a:r>
          </a:p>
        </p:txBody>
      </p:sp>
      <p:sp>
        <p:nvSpPr>
          <p:cNvPr id="4" name="Slide Number Placeholder 3"/>
          <p:cNvSpPr>
            <a:spLocks noGrp="1"/>
          </p:cNvSpPr>
          <p:nvPr>
            <p:ph type="sldNum" sz="quarter" idx="12"/>
          </p:nvPr>
        </p:nvSpPr>
        <p:spPr/>
        <p:txBody>
          <a:bodyPr/>
          <a:lstStyle/>
          <a:p>
            <a:pPr>
              <a:defRPr/>
            </a:pPr>
            <a:fld id="{5BB98671-3D1B-4A6E-B0CE-29428B4595EF}" type="slidenum">
              <a:rPr lang="en-US" smtClean="0"/>
              <a:pPr>
                <a:defRPr/>
              </a:pPr>
              <a:t>47</a:t>
            </a:fld>
            <a:endParaRPr lang="en-US"/>
          </a:p>
        </p:txBody>
      </p:sp>
      <p:pic>
        <p:nvPicPr>
          <p:cNvPr id="6"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4FC3D06-9505-470C-AB27-98ECFDC99E66}" type="slidenum">
              <a:rPr lang="en-US" smtClean="0"/>
              <a:pPr>
                <a:defRPr/>
              </a:pPr>
              <a:t>48</a:t>
            </a:fld>
            <a:endParaRPr lang="en-US"/>
          </a:p>
        </p:txBody>
      </p:sp>
      <p:pic>
        <p:nvPicPr>
          <p:cNvPr id="3074" name="Picture 2" descr="D:\Pic for PPT 15-16\DSC_0103.JPG"/>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p:spPr>
      </p:pic>
      <p:sp>
        <p:nvSpPr>
          <p:cNvPr id="6" name="TextBox 5"/>
          <p:cNvSpPr txBox="1"/>
          <p:nvPr/>
        </p:nvSpPr>
        <p:spPr>
          <a:xfrm>
            <a:off x="1676400" y="990600"/>
            <a:ext cx="6172200" cy="492443"/>
          </a:xfrm>
          <a:prstGeom prst="rect">
            <a:avLst/>
          </a:prstGeom>
          <a:noFill/>
        </p:spPr>
        <p:txBody>
          <a:bodyPr wrap="square" rtlCol="0">
            <a:spAutoFit/>
          </a:bodyPr>
          <a:lstStyle/>
          <a:p>
            <a:r>
              <a:rPr lang="en-US" sz="2600" b="1" dirty="0" smtClean="0">
                <a:solidFill>
                  <a:srgbClr val="FFFF00"/>
                </a:solidFill>
              </a:rPr>
              <a:t>Training Programme of Cook-cum-Helpers</a:t>
            </a:r>
            <a:endParaRPr lang="en-US" sz="2600" b="1" dirty="0">
              <a:solidFill>
                <a:srgbClr val="FFFF00"/>
              </a:solidFill>
            </a:endParaRPr>
          </a:p>
        </p:txBody>
      </p:sp>
      <p:pic>
        <p:nvPicPr>
          <p:cNvPr id="8"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67C4E15-61BB-4337-B719-43CC001261E2}" type="slidenum">
              <a:rPr lang="en-US" smtClean="0"/>
              <a:pPr>
                <a:defRPr/>
              </a:pPr>
              <a:t>49</a:t>
            </a:fld>
            <a:endParaRPr lang="en-US"/>
          </a:p>
        </p:txBody>
      </p:sp>
      <p:pic>
        <p:nvPicPr>
          <p:cNvPr id="4098" name="Picture 2" descr="D:\Pic for PPT 15-16\DSC_0100.JPG"/>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p:spPr>
      </p:pic>
      <p:sp>
        <p:nvSpPr>
          <p:cNvPr id="5" name="TextBox 4"/>
          <p:cNvSpPr txBox="1"/>
          <p:nvPr/>
        </p:nvSpPr>
        <p:spPr>
          <a:xfrm>
            <a:off x="2667000" y="986135"/>
            <a:ext cx="4267200" cy="461665"/>
          </a:xfrm>
          <a:prstGeom prst="rect">
            <a:avLst/>
          </a:prstGeom>
          <a:noFill/>
        </p:spPr>
        <p:txBody>
          <a:bodyPr wrap="square" rtlCol="0">
            <a:spAutoFit/>
          </a:bodyPr>
          <a:lstStyle/>
          <a:p>
            <a:r>
              <a:rPr lang="en-US" sz="2400" b="1" dirty="0" smtClean="0">
                <a:solidFill>
                  <a:srgbClr val="FFFF00"/>
                </a:solidFill>
                <a:latin typeface="Arial" pitchFamily="34" charset="0"/>
                <a:cs typeface="Arial" pitchFamily="34" charset="0"/>
              </a:rPr>
              <a:t>Trained Cook-cum-Helpers</a:t>
            </a:r>
            <a:endParaRPr lang="en-US" sz="2400" b="1" dirty="0">
              <a:solidFill>
                <a:srgbClr val="FFFF00"/>
              </a:solidFill>
              <a:latin typeface="Arial" pitchFamily="34" charset="0"/>
              <a:cs typeface="Arial" pitchFamily="34" charset="0"/>
            </a:endParaRPr>
          </a:p>
        </p:txBody>
      </p:sp>
      <p:pic>
        <p:nvPicPr>
          <p:cNvPr id="7"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66800" y="3048000"/>
            <a:ext cx="7010400" cy="769441"/>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4400" b="1" dirty="0" smtClean="0">
                <a:solidFill>
                  <a:srgbClr val="C00000"/>
                </a:solidFill>
                <a:latin typeface="Arial Black" pitchFamily="34" charset="0"/>
              </a:rPr>
              <a:t>Coverage</a:t>
            </a:r>
            <a:endParaRPr lang="en-US" sz="4400" dirty="0">
              <a:solidFill>
                <a:srgbClr val="C00000"/>
              </a:solidFill>
              <a:latin typeface="Arial Black" pitchFamily="34" charset="0"/>
            </a:endParaRPr>
          </a:p>
        </p:txBody>
      </p:sp>
      <p:sp>
        <p:nvSpPr>
          <p:cNvPr id="5" name="Slide Number Placeholder 4"/>
          <p:cNvSpPr>
            <a:spLocks noGrp="1"/>
          </p:cNvSpPr>
          <p:nvPr>
            <p:ph type="sldNum" sz="quarter" idx="12"/>
          </p:nvPr>
        </p:nvSpPr>
        <p:spPr/>
        <p:txBody>
          <a:bodyPr/>
          <a:lstStyle/>
          <a:p>
            <a:pPr>
              <a:defRPr/>
            </a:pPr>
            <a:fld id="{1F17353F-5BDB-4BAA-A609-0C2A59113A8B}" type="slidenum">
              <a:rPr lang="en-US" smtClean="0"/>
              <a:pPr>
                <a:defRPr/>
              </a:pPr>
              <a:t>5</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A5FA34-C0DD-47A0-98F2-F19404922979}" type="slidenum">
              <a:rPr lang="en-US" smtClean="0"/>
              <a:pPr>
                <a:defRPr/>
              </a:pPr>
              <a:t>50</a:t>
            </a:fld>
            <a:endParaRPr lang="en-US"/>
          </a:p>
        </p:txBody>
      </p:sp>
      <p:pic>
        <p:nvPicPr>
          <p:cNvPr id="6146" name="Picture 2" descr="C:\Users\BOMDM\Downloads\Gas using(2).JPG"/>
          <p:cNvPicPr>
            <a:picLocks noChangeAspect="1" noChangeArrowheads="1"/>
          </p:cNvPicPr>
          <p:nvPr/>
        </p:nvPicPr>
        <p:blipFill>
          <a:blip r:embed="rId2" cstate="print"/>
          <a:srcRect/>
          <a:stretch>
            <a:fillRect/>
          </a:stretch>
        </p:blipFill>
        <p:spPr bwMode="auto">
          <a:xfrm>
            <a:off x="-12700" y="914400"/>
            <a:ext cx="9156700" cy="5943600"/>
          </a:xfrm>
          <a:prstGeom prst="rect">
            <a:avLst/>
          </a:prstGeom>
          <a:noFill/>
        </p:spPr>
      </p:pic>
      <p:pic>
        <p:nvPicPr>
          <p:cNvPr id="4"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ECFAEA2-88CA-48A6-B1F6-F825A77E03D9}" type="slidenum">
              <a:rPr lang="en-US" smtClean="0"/>
              <a:pPr>
                <a:defRPr/>
              </a:pPr>
              <a:t>51</a:t>
            </a:fld>
            <a:endParaRPr lang="en-US"/>
          </a:p>
        </p:txBody>
      </p:sp>
      <p:pic>
        <p:nvPicPr>
          <p:cNvPr id="5" name="Picture 2" descr="D:\Pic for PPT 15-16\IMG_20141218_123856.jpg"/>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p:spPr>
      </p:pic>
      <p:sp>
        <p:nvSpPr>
          <p:cNvPr id="6" name="TextBox 5"/>
          <p:cNvSpPr txBox="1"/>
          <p:nvPr/>
        </p:nvSpPr>
        <p:spPr>
          <a:xfrm>
            <a:off x="2286000" y="5791200"/>
            <a:ext cx="4114800" cy="830997"/>
          </a:xfrm>
          <a:prstGeom prst="rect">
            <a:avLst/>
          </a:prstGeom>
          <a:noFill/>
        </p:spPr>
        <p:txBody>
          <a:bodyPr wrap="square" rtlCol="0">
            <a:spAutoFit/>
          </a:bodyPr>
          <a:lstStyle/>
          <a:p>
            <a:pPr algn="ctr"/>
            <a:r>
              <a:rPr lang="en-US" sz="2400" b="1" dirty="0" err="1" smtClean="0">
                <a:solidFill>
                  <a:srgbClr val="FFFF00"/>
                </a:solidFill>
                <a:latin typeface="Arial" pitchFamily="34" charset="0"/>
                <a:cs typeface="Arial" pitchFamily="34" charset="0"/>
              </a:rPr>
              <a:t>Shishu</a:t>
            </a:r>
            <a:r>
              <a:rPr lang="en-US" sz="2400" b="1" dirty="0" smtClean="0">
                <a:solidFill>
                  <a:srgbClr val="FFFF00"/>
                </a:solidFill>
                <a:latin typeface="Arial" pitchFamily="34" charset="0"/>
                <a:cs typeface="Arial" pitchFamily="34" charset="0"/>
              </a:rPr>
              <a:t> Bihar H.S school</a:t>
            </a:r>
          </a:p>
          <a:p>
            <a:pPr algn="ctr"/>
            <a:r>
              <a:rPr lang="en-US" sz="2400" b="1" dirty="0" smtClean="0">
                <a:solidFill>
                  <a:srgbClr val="FFFF00"/>
                </a:solidFill>
                <a:latin typeface="Arial" pitchFamily="34" charset="0"/>
                <a:cs typeface="Arial" pitchFamily="34" charset="0"/>
              </a:rPr>
              <a:t>West Tripura District</a:t>
            </a:r>
            <a:endParaRPr lang="en-US" sz="2400" b="1" dirty="0">
              <a:solidFill>
                <a:srgbClr val="FFFF00"/>
              </a:solidFill>
              <a:latin typeface="Arial" pitchFamily="34" charset="0"/>
              <a:cs typeface="Arial" pitchFamily="34" charset="0"/>
            </a:endParaRPr>
          </a:p>
        </p:txBody>
      </p:sp>
      <p:pic>
        <p:nvPicPr>
          <p:cNvPr id="8"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
        <p:nvSpPr>
          <p:cNvPr id="7" name="TextBox 6"/>
          <p:cNvSpPr txBox="1"/>
          <p:nvPr/>
        </p:nvSpPr>
        <p:spPr>
          <a:xfrm>
            <a:off x="152400" y="914400"/>
            <a:ext cx="4114800" cy="461665"/>
          </a:xfrm>
          <a:prstGeom prst="rect">
            <a:avLst/>
          </a:prstGeom>
          <a:noFill/>
        </p:spPr>
        <p:txBody>
          <a:bodyPr wrap="square" rtlCol="0">
            <a:spAutoFit/>
          </a:bodyPr>
          <a:lstStyle/>
          <a:p>
            <a:r>
              <a:rPr lang="en-US" sz="2400" b="1" dirty="0" smtClean="0">
                <a:solidFill>
                  <a:srgbClr val="FFFF00"/>
                </a:solidFill>
                <a:latin typeface="Arial" pitchFamily="34" charset="0"/>
                <a:cs typeface="Arial" pitchFamily="34" charset="0"/>
              </a:rPr>
              <a:t>Good Quality Storage Bins</a:t>
            </a:r>
            <a:endParaRPr lang="en-US" sz="24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52</a:t>
            </a:fld>
            <a:endParaRPr lang="en-US"/>
          </a:p>
        </p:txBody>
      </p:sp>
      <p:pic>
        <p:nvPicPr>
          <p:cNvPr id="9"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10" name="Picture 9" descr="I:\Picture of MDM Suman Da\DSC_3400.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 y="1219200"/>
            <a:ext cx="9144000" cy="5638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433" name="Text Box 1"/>
          <p:cNvSpPr txBox="1">
            <a:spLocks noChangeArrowheads="1"/>
          </p:cNvSpPr>
          <p:nvPr/>
        </p:nvSpPr>
        <p:spPr bwMode="auto">
          <a:xfrm>
            <a:off x="0" y="838200"/>
            <a:ext cx="9144000" cy="533400"/>
          </a:xfrm>
          <a:prstGeom prst="rect">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500" b="1" i="0" u="none" strike="noStrike" cap="none" normalizeH="0" baseline="0" dirty="0" smtClean="0">
                <a:ln>
                  <a:noFill/>
                </a:ln>
                <a:solidFill>
                  <a:srgbClr val="FFFF00"/>
                </a:solidFill>
                <a:effectLst/>
                <a:latin typeface="Arial" pitchFamily="34" charset="0"/>
                <a:cs typeface="Arial" pitchFamily="34" charset="0"/>
              </a:rPr>
              <a:t>TASTING OF COOKED MEALS BY PARENTS &amp; TEACHERS BEFORE SERVING TO</a:t>
            </a:r>
            <a:r>
              <a:rPr kumimoji="0" lang="en-US" sz="1500" b="1" i="0" u="none" strike="noStrike" cap="none" normalizeH="0" dirty="0" smtClean="0">
                <a:ln>
                  <a:noFill/>
                </a:ln>
                <a:solidFill>
                  <a:srgbClr val="FFFF00"/>
                </a:solidFill>
                <a:effectLst/>
                <a:latin typeface="Arial" pitchFamily="34" charset="0"/>
                <a:cs typeface="Arial" pitchFamily="34" charset="0"/>
              </a:rPr>
              <a:t> THE CHILDREN</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2362200" y="5798403"/>
            <a:ext cx="4343400" cy="830997"/>
          </a:xfrm>
          <a:prstGeom prst="rect">
            <a:avLst/>
          </a:prstGeom>
          <a:noFill/>
        </p:spPr>
        <p:txBody>
          <a:bodyPr wrap="square" rtlCol="0">
            <a:spAutoFit/>
          </a:bodyPr>
          <a:lstStyle/>
          <a:p>
            <a:pPr algn="ctr"/>
            <a:r>
              <a:rPr lang="en-US" sz="2400" b="1" dirty="0" err="1" smtClean="0">
                <a:solidFill>
                  <a:srgbClr val="FFFF00"/>
                </a:solidFill>
                <a:latin typeface="Arial" pitchFamily="34" charset="0"/>
                <a:cs typeface="Arial" pitchFamily="34" charset="0"/>
              </a:rPr>
              <a:t>Umakanta</a:t>
            </a:r>
            <a:r>
              <a:rPr lang="en-US" sz="2400" b="1" dirty="0" smtClean="0">
                <a:solidFill>
                  <a:srgbClr val="FFFF00"/>
                </a:solidFill>
                <a:latin typeface="Arial" pitchFamily="34" charset="0"/>
                <a:cs typeface="Arial" pitchFamily="34" charset="0"/>
              </a:rPr>
              <a:t> Academy </a:t>
            </a:r>
          </a:p>
          <a:p>
            <a:pPr algn="ctr"/>
            <a:r>
              <a:rPr lang="en-US" sz="2400" b="1" dirty="0" smtClean="0">
                <a:solidFill>
                  <a:srgbClr val="FFFF00"/>
                </a:solidFill>
                <a:latin typeface="Arial" pitchFamily="34" charset="0"/>
                <a:cs typeface="Arial" pitchFamily="34" charset="0"/>
              </a:rPr>
              <a:t> West Tripura District</a:t>
            </a:r>
            <a:endParaRPr lang="en-US" sz="24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A5FA34-C0DD-47A0-98F2-F19404922979}" type="slidenum">
              <a:rPr lang="en-US" smtClean="0"/>
              <a:pPr>
                <a:defRPr/>
              </a:pPr>
              <a:t>53</a:t>
            </a:fld>
            <a:endParaRPr lang="en-US"/>
          </a:p>
        </p:txBody>
      </p:sp>
      <p:pic>
        <p:nvPicPr>
          <p:cNvPr id="4"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
        <p:nvSpPr>
          <p:cNvPr id="6" name="TextBox 5"/>
          <p:cNvSpPr txBox="1"/>
          <p:nvPr/>
        </p:nvSpPr>
        <p:spPr>
          <a:xfrm>
            <a:off x="2057400" y="5722203"/>
            <a:ext cx="4724400" cy="830997"/>
          </a:xfrm>
          <a:prstGeom prst="rect">
            <a:avLst/>
          </a:prstGeom>
          <a:noFill/>
        </p:spPr>
        <p:txBody>
          <a:bodyPr wrap="square" rtlCol="0">
            <a:spAutoFit/>
          </a:bodyPr>
          <a:lstStyle/>
          <a:p>
            <a:r>
              <a:rPr lang="en-US" sz="2400" b="1" dirty="0" err="1" smtClean="0">
                <a:solidFill>
                  <a:srgbClr val="FFFF00"/>
                </a:solidFill>
                <a:latin typeface="Arial" pitchFamily="34" charset="0"/>
                <a:cs typeface="Arial" pitchFamily="34" charset="0"/>
              </a:rPr>
              <a:t>Acharya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Praffulya</a:t>
            </a:r>
            <a:r>
              <a:rPr lang="en-US" sz="2400" b="1" dirty="0" smtClean="0">
                <a:solidFill>
                  <a:srgbClr val="FFFF00"/>
                </a:solidFill>
                <a:latin typeface="Arial" pitchFamily="34" charset="0"/>
                <a:cs typeface="Arial" pitchFamily="34" charset="0"/>
              </a:rPr>
              <a:t> Chandra H.S School, West Tripura District</a:t>
            </a:r>
            <a:endParaRPr lang="en-US" sz="2400" b="1" dirty="0">
              <a:solidFill>
                <a:srgbClr val="FFFF00"/>
              </a:solidFill>
              <a:latin typeface="Arial" pitchFamily="34" charset="0"/>
              <a:cs typeface="Arial" pitchFamily="34" charset="0"/>
            </a:endParaRPr>
          </a:p>
        </p:txBody>
      </p:sp>
      <p:pic>
        <p:nvPicPr>
          <p:cNvPr id="3074" name="Picture 2" descr="D:\Media\WhatsApp Images\IMG-20180119-WA0007.jpg"/>
          <p:cNvPicPr>
            <a:picLocks noChangeAspect="1" noChangeArrowheads="1"/>
          </p:cNvPicPr>
          <p:nvPr/>
        </p:nvPicPr>
        <p:blipFill>
          <a:blip r:embed="rId4"/>
          <a:srcRect/>
          <a:stretch>
            <a:fillRect/>
          </a:stretch>
        </p:blipFill>
        <p:spPr bwMode="auto">
          <a:xfrm>
            <a:off x="0" y="914400"/>
            <a:ext cx="9067800" cy="5867400"/>
          </a:xfrm>
          <a:prstGeom prst="rect">
            <a:avLst/>
          </a:prstGeom>
          <a:noFill/>
        </p:spPr>
      </p:pic>
      <p:sp>
        <p:nvSpPr>
          <p:cNvPr id="5" name="TextBox 4"/>
          <p:cNvSpPr txBox="1"/>
          <p:nvPr/>
        </p:nvSpPr>
        <p:spPr>
          <a:xfrm>
            <a:off x="2514600" y="990600"/>
            <a:ext cx="4114800" cy="461665"/>
          </a:xfrm>
          <a:prstGeom prst="rect">
            <a:avLst/>
          </a:prstGeom>
          <a:noFill/>
        </p:spPr>
        <p:txBody>
          <a:bodyPr wrap="square" rtlCol="0">
            <a:spAutoFit/>
          </a:bodyPr>
          <a:lstStyle/>
          <a:p>
            <a:r>
              <a:rPr lang="en-US" sz="2400" b="1" dirty="0" smtClean="0">
                <a:solidFill>
                  <a:srgbClr val="FFFF00"/>
                </a:solidFill>
                <a:latin typeface="Arial" pitchFamily="34" charset="0"/>
                <a:cs typeface="Arial" pitchFamily="34" charset="0"/>
              </a:rPr>
              <a:t>School Health </a:t>
            </a:r>
            <a:r>
              <a:rPr lang="en-US" sz="2400" b="1" dirty="0" err="1" smtClean="0">
                <a:solidFill>
                  <a:srgbClr val="FFFF00"/>
                </a:solidFill>
                <a:latin typeface="Arial" pitchFamily="34" charset="0"/>
                <a:cs typeface="Arial" pitchFamily="34" charset="0"/>
              </a:rPr>
              <a:t>Programe</a:t>
            </a:r>
            <a:endParaRPr lang="en-US" sz="2400" b="1" dirty="0">
              <a:solidFill>
                <a:srgbClr val="FFFF00"/>
              </a:solidFill>
              <a:latin typeface="Arial" pitchFamily="34" charset="0"/>
              <a:cs typeface="Arial" pitchFamily="34" charset="0"/>
            </a:endParaRPr>
          </a:p>
        </p:txBody>
      </p:sp>
      <p:sp>
        <p:nvSpPr>
          <p:cNvPr id="9" name="TextBox 8"/>
          <p:cNvSpPr txBox="1"/>
          <p:nvPr/>
        </p:nvSpPr>
        <p:spPr>
          <a:xfrm>
            <a:off x="2590800" y="5710535"/>
            <a:ext cx="4114800" cy="830997"/>
          </a:xfrm>
          <a:prstGeom prst="rect">
            <a:avLst/>
          </a:prstGeom>
          <a:noFill/>
        </p:spPr>
        <p:txBody>
          <a:bodyPr wrap="square" rtlCol="0">
            <a:spAutoFit/>
          </a:bodyPr>
          <a:lstStyle/>
          <a:p>
            <a:pPr algn="ctr"/>
            <a:r>
              <a:rPr lang="en-US" sz="2400" b="1" dirty="0" err="1" smtClean="0">
                <a:solidFill>
                  <a:srgbClr val="FFFF00"/>
                </a:solidFill>
                <a:latin typeface="Arial" pitchFamily="34" charset="0"/>
                <a:cs typeface="Arial" pitchFamily="34" charset="0"/>
              </a:rPr>
              <a:t>Garian</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Tilla</a:t>
            </a:r>
            <a:r>
              <a:rPr lang="en-US" sz="2400" b="1" dirty="0" smtClean="0">
                <a:solidFill>
                  <a:srgbClr val="FFFF00"/>
                </a:solidFill>
                <a:latin typeface="Arial" pitchFamily="34" charset="0"/>
                <a:cs typeface="Arial" pitchFamily="34" charset="0"/>
              </a:rPr>
              <a:t> J.B school</a:t>
            </a:r>
          </a:p>
          <a:p>
            <a:pPr algn="ctr"/>
            <a:r>
              <a:rPr lang="en-US" sz="2400" b="1" dirty="0" err="1" smtClean="0">
                <a:solidFill>
                  <a:srgbClr val="FFFF00"/>
                </a:solidFill>
                <a:latin typeface="Arial" pitchFamily="34" charset="0"/>
                <a:cs typeface="Arial" pitchFamily="34" charset="0"/>
              </a:rPr>
              <a:t>Sepahijala</a:t>
            </a:r>
            <a:r>
              <a:rPr lang="en-US" sz="2400" b="1" dirty="0" smtClean="0">
                <a:solidFill>
                  <a:srgbClr val="FFFF00"/>
                </a:solidFill>
                <a:latin typeface="Arial" pitchFamily="34" charset="0"/>
                <a:cs typeface="Arial" pitchFamily="34" charset="0"/>
              </a:rPr>
              <a:t> District</a:t>
            </a:r>
            <a:endParaRPr lang="en-US" sz="2400" b="1" dirty="0">
              <a:solidFill>
                <a:srgbClr val="FFFF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B4F60A9-DF7F-4949-B922-1746D959A019}" type="slidenum">
              <a:rPr lang="en-US" smtClean="0"/>
              <a:pPr>
                <a:defRPr/>
              </a:pPr>
              <a:t>54</a:t>
            </a:fld>
            <a:endParaRPr lang="en-US"/>
          </a:p>
        </p:txBody>
      </p:sp>
      <p:pic>
        <p:nvPicPr>
          <p:cNvPr id="5122" name="Picture 2" descr="C:\Users\Susanta\Desktop\MDM Photo for Delhi AWP\IMG_20160321_122516.jpg"/>
          <p:cNvPicPr>
            <a:picLocks noChangeAspect="1" noChangeArrowheads="1"/>
          </p:cNvPicPr>
          <p:nvPr/>
        </p:nvPicPr>
        <p:blipFill>
          <a:blip r:embed="rId2"/>
          <a:srcRect/>
          <a:stretch>
            <a:fillRect/>
          </a:stretch>
        </p:blipFill>
        <p:spPr bwMode="auto">
          <a:xfrm>
            <a:off x="0" y="914400"/>
            <a:ext cx="9144000" cy="5943600"/>
          </a:xfrm>
          <a:prstGeom prst="rect">
            <a:avLst/>
          </a:prstGeom>
          <a:noFill/>
        </p:spPr>
      </p:pic>
      <p:sp>
        <p:nvSpPr>
          <p:cNvPr id="8" name="TextBox 2"/>
          <p:cNvSpPr txBox="1">
            <a:spLocks noChangeArrowheads="1"/>
          </p:cNvSpPr>
          <p:nvPr/>
        </p:nvSpPr>
        <p:spPr bwMode="auto">
          <a:xfrm>
            <a:off x="2133600" y="939225"/>
            <a:ext cx="4945585" cy="523220"/>
          </a:xfrm>
          <a:prstGeom prst="rect">
            <a:avLst/>
          </a:prstGeom>
          <a:noFill/>
          <a:ln w="9525">
            <a:noFill/>
            <a:miter lim="800000"/>
            <a:headEnd/>
            <a:tailEnd/>
          </a:ln>
        </p:spPr>
        <p:txBody>
          <a:bodyPr wrap="none">
            <a:spAutoFit/>
          </a:bodyPr>
          <a:lstStyle/>
          <a:p>
            <a:r>
              <a:rPr lang="en-US" sz="2800" dirty="0" smtClean="0">
                <a:solidFill>
                  <a:srgbClr val="FFFF00"/>
                </a:solidFill>
                <a:latin typeface="Arial" pitchFamily="34" charset="0"/>
                <a:cs typeface="Arial" pitchFamily="34" charset="0"/>
              </a:rPr>
              <a:t>Publication in Local Magazine</a:t>
            </a:r>
            <a:endParaRPr lang="en-US" sz="2800" dirty="0">
              <a:solidFill>
                <a:srgbClr val="FFFF00"/>
              </a:solidFill>
              <a:latin typeface="Arial" pitchFamily="34" charset="0"/>
              <a:cs typeface="Arial" pitchFamily="34" charset="0"/>
            </a:endParaRPr>
          </a:p>
        </p:txBody>
      </p:sp>
      <p:pic>
        <p:nvPicPr>
          <p:cNvPr id="9"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Box 4"/>
          <p:cNvSpPr txBox="1">
            <a:spLocks noChangeArrowheads="1"/>
          </p:cNvSpPr>
          <p:nvPr/>
        </p:nvSpPr>
        <p:spPr bwMode="auto">
          <a:xfrm>
            <a:off x="1981200" y="1167825"/>
            <a:ext cx="5537093" cy="584775"/>
          </a:xfrm>
          <a:prstGeom prst="rect">
            <a:avLst/>
          </a:prstGeom>
          <a:noFill/>
          <a:ln w="9525">
            <a:noFill/>
            <a:miter lim="800000"/>
            <a:headEnd/>
            <a:tailEnd/>
          </a:ln>
        </p:spPr>
        <p:txBody>
          <a:bodyPr wrap="none">
            <a:spAutoFit/>
          </a:bodyPr>
          <a:lstStyle/>
          <a:p>
            <a:r>
              <a:rPr lang="en-US" sz="3200" b="1" dirty="0" smtClean="0">
                <a:solidFill>
                  <a:schemeClr val="tx2">
                    <a:lumMod val="75000"/>
                  </a:schemeClr>
                </a:solidFill>
                <a:latin typeface="Arial" pitchFamily="34" charset="0"/>
                <a:cs typeface="Arial" pitchFamily="34" charset="0"/>
              </a:rPr>
              <a:t>NRSTC Building &amp; Children</a:t>
            </a:r>
            <a:endParaRPr lang="en-US" sz="3200" b="1" dirty="0">
              <a:solidFill>
                <a:schemeClr val="tx2">
                  <a:lumMod val="7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0B4F60A9-DF7F-4949-B922-1746D959A019}" type="slidenum">
              <a:rPr lang="en-US" smtClean="0"/>
              <a:pPr>
                <a:defRPr/>
              </a:pPr>
              <a:t>55</a:t>
            </a:fld>
            <a:endParaRPr lang="en-US"/>
          </a:p>
        </p:txBody>
      </p:sp>
      <p:pic>
        <p:nvPicPr>
          <p:cNvPr id="6146" name="Picture 2" descr="C:\Users\Susanta\Desktop\MDM Photo for Delhi AWP\IMG_20160310_121458.jpg"/>
          <p:cNvPicPr>
            <a:picLocks noChangeAspect="1" noChangeArrowheads="1"/>
          </p:cNvPicPr>
          <p:nvPr/>
        </p:nvPicPr>
        <p:blipFill>
          <a:blip r:embed="rId2" cstate="print"/>
          <a:srcRect/>
          <a:stretch>
            <a:fillRect/>
          </a:stretch>
        </p:blipFill>
        <p:spPr bwMode="auto">
          <a:xfrm>
            <a:off x="76200" y="1828800"/>
            <a:ext cx="4406537" cy="5029200"/>
          </a:xfrm>
          <a:prstGeom prst="rect">
            <a:avLst/>
          </a:prstGeom>
          <a:noFill/>
        </p:spPr>
      </p:pic>
      <p:pic>
        <p:nvPicPr>
          <p:cNvPr id="8" name="Picture 2" descr="C:\Users\Susanta\Desktop\MDM Photo for Delhi AWP\IMG_20160310_122409.jpg"/>
          <p:cNvPicPr>
            <a:picLocks noChangeAspect="1" noChangeArrowheads="1"/>
          </p:cNvPicPr>
          <p:nvPr/>
        </p:nvPicPr>
        <p:blipFill>
          <a:blip r:embed="rId3" cstate="print"/>
          <a:srcRect/>
          <a:stretch>
            <a:fillRect/>
          </a:stretch>
        </p:blipFill>
        <p:spPr bwMode="auto">
          <a:xfrm>
            <a:off x="4876800" y="1828800"/>
            <a:ext cx="4114800" cy="5029200"/>
          </a:xfrm>
          <a:prstGeom prst="rect">
            <a:avLst/>
          </a:prstGeom>
          <a:noFill/>
        </p:spPr>
      </p:pic>
      <p:pic>
        <p:nvPicPr>
          <p:cNvPr id="7" name="Picture 2" descr="C:\Users\Mid-Day-Meal\Desktop\POWER POINT AWP 14-15\mdmbanner.gif"/>
          <p:cNvPicPr>
            <a:picLocks noChangeAspect="1" noChangeArrowheads="1" noCrop="1"/>
          </p:cNvPicPr>
          <p:nvPr/>
        </p:nvPicPr>
        <p:blipFill>
          <a:blip r:embed="rId4"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B4F60A9-DF7F-4949-B922-1746D959A019}" type="slidenum">
              <a:rPr lang="en-US" smtClean="0"/>
              <a:pPr>
                <a:defRPr/>
              </a:pPr>
              <a:t>56</a:t>
            </a:fld>
            <a:endParaRPr lang="en-US"/>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914400"/>
            <a:ext cx="9144000" cy="5943600"/>
          </a:xfrm>
          <a:prstGeom prst="rect">
            <a:avLst/>
          </a:prstGeom>
        </p:spPr>
      </p:pic>
      <p:pic>
        <p:nvPicPr>
          <p:cNvPr id="6"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
        <p:nvSpPr>
          <p:cNvPr id="77827" name="TextBox 4"/>
          <p:cNvSpPr txBox="1">
            <a:spLocks noChangeArrowheads="1"/>
          </p:cNvSpPr>
          <p:nvPr/>
        </p:nvSpPr>
        <p:spPr bwMode="auto">
          <a:xfrm>
            <a:off x="2819400" y="914400"/>
            <a:ext cx="3224537" cy="584775"/>
          </a:xfrm>
          <a:prstGeom prst="rect">
            <a:avLst/>
          </a:prstGeom>
          <a:noFill/>
          <a:ln w="9525">
            <a:noFill/>
            <a:miter lim="800000"/>
            <a:headEnd/>
            <a:tailEnd/>
          </a:ln>
        </p:spPr>
        <p:txBody>
          <a:bodyPr wrap="none">
            <a:spAutoFit/>
          </a:bodyPr>
          <a:lstStyle/>
          <a:p>
            <a:r>
              <a:rPr lang="en-US" sz="3200" b="1" dirty="0">
                <a:solidFill>
                  <a:srgbClr val="FFFF00"/>
                </a:solidFill>
              </a:rPr>
              <a:t>KITCHEN GARDEN</a:t>
            </a:r>
          </a:p>
        </p:txBody>
      </p:sp>
      <p:sp>
        <p:nvSpPr>
          <p:cNvPr id="8" name="TextBox 4"/>
          <p:cNvSpPr txBox="1">
            <a:spLocks noChangeArrowheads="1"/>
          </p:cNvSpPr>
          <p:nvPr/>
        </p:nvSpPr>
        <p:spPr bwMode="auto">
          <a:xfrm>
            <a:off x="152400" y="5282625"/>
            <a:ext cx="4432624" cy="1077218"/>
          </a:xfrm>
          <a:prstGeom prst="rect">
            <a:avLst/>
          </a:prstGeom>
          <a:noFill/>
          <a:ln w="9525">
            <a:noFill/>
            <a:miter lim="800000"/>
            <a:headEnd/>
            <a:tailEnd/>
          </a:ln>
        </p:spPr>
        <p:txBody>
          <a:bodyPr wrap="none">
            <a:spAutoFit/>
          </a:bodyPr>
          <a:lstStyle/>
          <a:p>
            <a:r>
              <a:rPr lang="en-US" sz="3200" b="1" dirty="0" err="1" smtClean="0">
                <a:solidFill>
                  <a:srgbClr val="C00000"/>
                </a:solidFill>
              </a:rPr>
              <a:t>Garur</a:t>
            </a:r>
            <a:r>
              <a:rPr lang="en-US" sz="3200" b="1" dirty="0" smtClean="0">
                <a:solidFill>
                  <a:srgbClr val="C00000"/>
                </a:solidFill>
              </a:rPr>
              <a:t> </a:t>
            </a:r>
            <a:r>
              <a:rPr lang="en-US" sz="3200" b="1" dirty="0" err="1" smtClean="0">
                <a:solidFill>
                  <a:srgbClr val="C00000"/>
                </a:solidFill>
              </a:rPr>
              <a:t>Bandh</a:t>
            </a:r>
            <a:r>
              <a:rPr lang="en-US" sz="3200" b="1" dirty="0" smtClean="0">
                <a:solidFill>
                  <a:srgbClr val="C00000"/>
                </a:solidFill>
              </a:rPr>
              <a:t> High School</a:t>
            </a:r>
          </a:p>
          <a:p>
            <a:r>
              <a:rPr lang="en-US" sz="3200" b="1" dirty="0" err="1" smtClean="0">
                <a:solidFill>
                  <a:srgbClr val="C00000"/>
                </a:solidFill>
              </a:rPr>
              <a:t>Sepahijala</a:t>
            </a:r>
            <a:r>
              <a:rPr lang="en-US" sz="3200" b="1" dirty="0" smtClean="0">
                <a:solidFill>
                  <a:srgbClr val="C00000"/>
                </a:solidFill>
              </a:rPr>
              <a:t> District</a:t>
            </a:r>
            <a:endParaRPr lang="en-US" sz="3200" b="1" dirty="0">
              <a:solidFill>
                <a:srgbClr val="C00000"/>
              </a:solidFill>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A5FA34-C0DD-47A0-98F2-F19404922979}" type="slidenum">
              <a:rPr lang="en-US" smtClean="0"/>
              <a:pPr>
                <a:defRPr/>
              </a:pPr>
              <a:t>57</a:t>
            </a:fld>
            <a:endParaRPr lang="en-US"/>
          </a:p>
        </p:txBody>
      </p:sp>
      <p:pic>
        <p:nvPicPr>
          <p:cNvPr id="3"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930131"/>
            <a:ext cx="9144000" cy="5927869"/>
          </a:xfrm>
          <a:prstGeom prst="rect">
            <a:avLst/>
          </a:prstGeom>
        </p:spPr>
      </p:pic>
      <p:sp>
        <p:nvSpPr>
          <p:cNvPr id="5" name="TextBox 4"/>
          <p:cNvSpPr txBox="1">
            <a:spLocks noChangeArrowheads="1"/>
          </p:cNvSpPr>
          <p:nvPr/>
        </p:nvSpPr>
        <p:spPr bwMode="auto">
          <a:xfrm>
            <a:off x="2819400" y="914400"/>
            <a:ext cx="3224537" cy="584775"/>
          </a:xfrm>
          <a:prstGeom prst="rect">
            <a:avLst/>
          </a:prstGeom>
          <a:noFill/>
          <a:ln w="9525">
            <a:noFill/>
            <a:miter lim="800000"/>
            <a:headEnd/>
            <a:tailEnd/>
          </a:ln>
        </p:spPr>
        <p:txBody>
          <a:bodyPr wrap="none">
            <a:spAutoFit/>
          </a:bodyPr>
          <a:lstStyle/>
          <a:p>
            <a:r>
              <a:rPr lang="en-US" sz="3200" b="1" dirty="0">
                <a:solidFill>
                  <a:srgbClr val="FFFF00"/>
                </a:solidFill>
              </a:rPr>
              <a:t>KITCHEN GARDEN</a:t>
            </a:r>
          </a:p>
        </p:txBody>
      </p:sp>
      <p:sp>
        <p:nvSpPr>
          <p:cNvPr id="6" name="TextBox 5"/>
          <p:cNvSpPr txBox="1"/>
          <p:nvPr/>
        </p:nvSpPr>
        <p:spPr>
          <a:xfrm>
            <a:off x="0" y="5903893"/>
            <a:ext cx="7010400" cy="954107"/>
          </a:xfrm>
          <a:prstGeom prst="rect">
            <a:avLst/>
          </a:prstGeom>
          <a:noFill/>
        </p:spPr>
        <p:txBody>
          <a:bodyPr wrap="square" rtlCol="0">
            <a:spAutoFit/>
          </a:bodyPr>
          <a:lstStyle/>
          <a:p>
            <a:pPr algn="ctr"/>
            <a:r>
              <a:rPr lang="en-US" sz="2800" b="1" dirty="0" err="1" smtClean="0">
                <a:solidFill>
                  <a:srgbClr val="FF3300"/>
                </a:solidFill>
                <a:latin typeface="Arial" pitchFamily="34" charset="0"/>
                <a:cs typeface="Arial" pitchFamily="34" charset="0"/>
              </a:rPr>
              <a:t>Acharya</a:t>
            </a:r>
            <a:r>
              <a:rPr lang="en-US" sz="2800" b="1" dirty="0" smtClean="0">
                <a:solidFill>
                  <a:srgbClr val="FF3300"/>
                </a:solidFill>
                <a:latin typeface="Arial" pitchFamily="34" charset="0"/>
                <a:cs typeface="Arial" pitchFamily="34" charset="0"/>
              </a:rPr>
              <a:t> </a:t>
            </a:r>
            <a:r>
              <a:rPr lang="en-US" sz="2800" b="1" dirty="0" err="1" smtClean="0">
                <a:solidFill>
                  <a:srgbClr val="FF3300"/>
                </a:solidFill>
                <a:latin typeface="Arial" pitchFamily="34" charset="0"/>
                <a:cs typeface="Arial" pitchFamily="34" charset="0"/>
              </a:rPr>
              <a:t>Praffulya</a:t>
            </a:r>
            <a:r>
              <a:rPr lang="en-US" sz="2800" b="1" dirty="0" smtClean="0">
                <a:solidFill>
                  <a:srgbClr val="FF3300"/>
                </a:solidFill>
                <a:latin typeface="Arial" pitchFamily="34" charset="0"/>
                <a:cs typeface="Arial" pitchFamily="34" charset="0"/>
              </a:rPr>
              <a:t> Chandra H.S School, West Tripura District</a:t>
            </a:r>
            <a:endParaRPr lang="en-US" sz="2800" b="1" dirty="0">
              <a:solidFill>
                <a:srgbClr val="FF33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21A61EF-7E09-4D9B-AB63-F5E945F69566}" type="slidenum">
              <a:rPr lang="en-US" smtClean="0"/>
              <a:pPr>
                <a:defRPr/>
              </a:pPr>
              <a:t>58</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4098" name="Picture 2" descr="D:\Media\WhatsApp Images\IMG-20171213-WA0002.jpg"/>
          <p:cNvPicPr>
            <a:picLocks noChangeAspect="1" noChangeArrowheads="1"/>
          </p:cNvPicPr>
          <p:nvPr/>
        </p:nvPicPr>
        <p:blipFill>
          <a:blip r:embed="rId3"/>
          <a:srcRect/>
          <a:stretch>
            <a:fillRect/>
          </a:stretch>
        </p:blipFill>
        <p:spPr bwMode="auto">
          <a:xfrm>
            <a:off x="76200" y="940834"/>
            <a:ext cx="8991600" cy="5917166"/>
          </a:xfrm>
          <a:prstGeom prst="rect">
            <a:avLst/>
          </a:prstGeom>
          <a:noFill/>
        </p:spPr>
      </p:pic>
      <p:sp>
        <p:nvSpPr>
          <p:cNvPr id="7" name="TextBox 6"/>
          <p:cNvSpPr txBox="1">
            <a:spLocks noChangeArrowheads="1"/>
          </p:cNvSpPr>
          <p:nvPr/>
        </p:nvSpPr>
        <p:spPr bwMode="auto">
          <a:xfrm>
            <a:off x="2819400" y="914400"/>
            <a:ext cx="3224537" cy="584775"/>
          </a:xfrm>
          <a:prstGeom prst="rect">
            <a:avLst/>
          </a:prstGeom>
          <a:noFill/>
          <a:ln w="9525">
            <a:noFill/>
            <a:miter lim="800000"/>
            <a:headEnd/>
            <a:tailEnd/>
          </a:ln>
        </p:spPr>
        <p:txBody>
          <a:bodyPr wrap="none">
            <a:spAutoFit/>
          </a:bodyPr>
          <a:lstStyle/>
          <a:p>
            <a:r>
              <a:rPr lang="en-US" sz="3200" b="1" dirty="0">
                <a:solidFill>
                  <a:srgbClr val="FFFF00"/>
                </a:solidFill>
              </a:rPr>
              <a:t>KITCHEN GARDEN</a:t>
            </a:r>
          </a:p>
        </p:txBody>
      </p:sp>
      <p:sp>
        <p:nvSpPr>
          <p:cNvPr id="8" name="TextBox 7"/>
          <p:cNvSpPr txBox="1"/>
          <p:nvPr/>
        </p:nvSpPr>
        <p:spPr>
          <a:xfrm>
            <a:off x="0" y="5903893"/>
            <a:ext cx="7010400" cy="954107"/>
          </a:xfrm>
          <a:prstGeom prst="rect">
            <a:avLst/>
          </a:prstGeom>
          <a:noFill/>
        </p:spPr>
        <p:txBody>
          <a:bodyPr wrap="square" rtlCol="0">
            <a:spAutoFit/>
          </a:bodyPr>
          <a:lstStyle/>
          <a:p>
            <a:pPr algn="ctr"/>
            <a:r>
              <a:rPr lang="en-US" sz="2800" b="1" dirty="0" err="1" smtClean="0">
                <a:solidFill>
                  <a:srgbClr val="FF3300"/>
                </a:solidFill>
                <a:latin typeface="Arial" pitchFamily="34" charset="0"/>
                <a:cs typeface="Arial" pitchFamily="34" charset="0"/>
              </a:rPr>
              <a:t>Bisramganj</a:t>
            </a:r>
            <a:r>
              <a:rPr lang="en-US" sz="2800" b="1" dirty="0" smtClean="0">
                <a:solidFill>
                  <a:srgbClr val="FF3300"/>
                </a:solidFill>
                <a:latin typeface="Arial" pitchFamily="34" charset="0"/>
                <a:cs typeface="Arial" pitchFamily="34" charset="0"/>
              </a:rPr>
              <a:t> H.S School</a:t>
            </a:r>
          </a:p>
          <a:p>
            <a:pPr algn="ctr"/>
            <a:r>
              <a:rPr lang="en-US" sz="2800" b="1" dirty="0" err="1" smtClean="0">
                <a:solidFill>
                  <a:srgbClr val="FF3300"/>
                </a:solidFill>
                <a:latin typeface="Arial" pitchFamily="34" charset="0"/>
                <a:cs typeface="Arial" pitchFamily="34" charset="0"/>
              </a:rPr>
              <a:t>Sepahijala</a:t>
            </a:r>
            <a:r>
              <a:rPr lang="en-US" sz="2800" b="1" dirty="0" smtClean="0">
                <a:solidFill>
                  <a:srgbClr val="FF3300"/>
                </a:solidFill>
                <a:latin typeface="Arial" pitchFamily="34" charset="0"/>
                <a:cs typeface="Arial" pitchFamily="34" charset="0"/>
              </a:rPr>
              <a:t> District</a:t>
            </a:r>
            <a:endParaRPr lang="en-US" sz="2800" b="1" dirty="0">
              <a:solidFill>
                <a:srgbClr val="FF33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21A61EF-7E09-4D9B-AB63-F5E945F69566}" type="slidenum">
              <a:rPr lang="en-US" smtClean="0"/>
              <a:pPr>
                <a:defRPr/>
              </a:pPr>
              <a:t>59</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3074" name="Picture 2" descr="C:\Users\BOMDM\Desktop\kichen Garden\IMG-20170131-WA0011.jpg"/>
          <p:cNvPicPr>
            <a:picLocks noChangeAspect="1" noChangeArrowheads="1"/>
          </p:cNvPicPr>
          <p:nvPr/>
        </p:nvPicPr>
        <p:blipFill>
          <a:blip r:embed="rId3"/>
          <a:srcRect/>
          <a:stretch>
            <a:fillRect/>
          </a:stretch>
        </p:blipFill>
        <p:spPr bwMode="auto">
          <a:xfrm>
            <a:off x="0" y="914400"/>
            <a:ext cx="9144000" cy="5943600"/>
          </a:xfrm>
          <a:prstGeom prst="rect">
            <a:avLst/>
          </a:prstGeom>
          <a:noFill/>
        </p:spPr>
      </p:pic>
      <p:sp>
        <p:nvSpPr>
          <p:cNvPr id="7" name="TextBox 4"/>
          <p:cNvSpPr txBox="1">
            <a:spLocks noChangeArrowheads="1"/>
          </p:cNvSpPr>
          <p:nvPr/>
        </p:nvSpPr>
        <p:spPr bwMode="auto">
          <a:xfrm>
            <a:off x="2947663" y="914400"/>
            <a:ext cx="3224537" cy="584775"/>
          </a:xfrm>
          <a:prstGeom prst="rect">
            <a:avLst/>
          </a:prstGeom>
          <a:noFill/>
          <a:ln w="9525">
            <a:noFill/>
            <a:miter lim="800000"/>
            <a:headEnd/>
            <a:tailEnd/>
          </a:ln>
        </p:spPr>
        <p:txBody>
          <a:bodyPr wrap="none">
            <a:spAutoFit/>
          </a:bodyPr>
          <a:lstStyle/>
          <a:p>
            <a:r>
              <a:rPr lang="en-US" sz="3200" b="1" dirty="0">
                <a:solidFill>
                  <a:srgbClr val="FFFF00"/>
                </a:solidFill>
              </a:rPr>
              <a:t>KITCHEN GARDEN</a:t>
            </a:r>
          </a:p>
        </p:txBody>
      </p:sp>
      <p:sp>
        <p:nvSpPr>
          <p:cNvPr id="8" name="TextBox 4"/>
          <p:cNvSpPr txBox="1">
            <a:spLocks noChangeArrowheads="1"/>
          </p:cNvSpPr>
          <p:nvPr/>
        </p:nvSpPr>
        <p:spPr bwMode="auto">
          <a:xfrm>
            <a:off x="2133600" y="5435025"/>
            <a:ext cx="4699941" cy="1077218"/>
          </a:xfrm>
          <a:prstGeom prst="rect">
            <a:avLst/>
          </a:prstGeom>
          <a:noFill/>
          <a:ln w="9525">
            <a:noFill/>
            <a:miter lim="800000"/>
            <a:headEnd/>
            <a:tailEnd/>
          </a:ln>
        </p:spPr>
        <p:txBody>
          <a:bodyPr wrap="none">
            <a:spAutoFit/>
          </a:bodyPr>
          <a:lstStyle/>
          <a:p>
            <a:pPr algn="ctr"/>
            <a:r>
              <a:rPr lang="en-US" sz="3200" b="1" dirty="0" smtClean="0">
                <a:solidFill>
                  <a:srgbClr val="FFFF00"/>
                </a:solidFill>
              </a:rPr>
              <a:t>Chandra Para J.B School</a:t>
            </a:r>
          </a:p>
          <a:p>
            <a:pPr algn="ctr"/>
            <a:r>
              <a:rPr lang="en-US" sz="3200" b="1" dirty="0" err="1" smtClean="0">
                <a:solidFill>
                  <a:srgbClr val="FFFF00"/>
                </a:solidFill>
              </a:rPr>
              <a:t>Killa</a:t>
            </a:r>
            <a:r>
              <a:rPr lang="en-US" sz="3200" b="1" dirty="0" smtClean="0">
                <a:solidFill>
                  <a:srgbClr val="FFFF00"/>
                </a:solidFill>
              </a:rPr>
              <a:t> Block, Gomati District</a:t>
            </a:r>
            <a:endParaRPr lang="en-US" sz="3200"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1066800"/>
            <a:ext cx="7467600" cy="560387"/>
          </a:xfrm>
        </p:spPr>
        <p:txBody>
          <a:bodyPr/>
          <a:lstStyle/>
          <a:p>
            <a:pPr algn="l" eaLnBrk="1" hangingPunct="1"/>
            <a:r>
              <a:rPr lang="en-US" sz="2800" b="1" dirty="0" smtClean="0">
                <a:solidFill>
                  <a:srgbClr val="000099"/>
                </a:solidFill>
                <a:latin typeface="Arial Black" pitchFamily="34" charset="0"/>
                <a:cs typeface="Arial" pitchFamily="34" charset="0"/>
              </a:rPr>
              <a:t>Category of  Educational Institutions</a:t>
            </a:r>
            <a:r>
              <a:rPr lang="en-US" sz="3600" b="1" dirty="0" smtClean="0">
                <a:solidFill>
                  <a:srgbClr val="C00000"/>
                </a:solidFill>
                <a:latin typeface="Arial Black" pitchFamily="34" charset="0"/>
                <a:cs typeface="Arial" pitchFamily="34" charset="0"/>
              </a:rPr>
              <a:t> </a:t>
            </a:r>
          </a:p>
        </p:txBody>
      </p:sp>
      <p:sp>
        <p:nvSpPr>
          <p:cNvPr id="11267" name="Rectangle 3"/>
          <p:cNvSpPr>
            <a:spLocks noGrp="1" noChangeArrowheads="1"/>
          </p:cNvSpPr>
          <p:nvPr>
            <p:ph idx="1"/>
          </p:nvPr>
        </p:nvSpPr>
        <p:spPr>
          <a:xfrm>
            <a:off x="228600" y="1676400"/>
            <a:ext cx="8686800" cy="5029200"/>
          </a:xfrm>
        </p:spPr>
        <p:txBody>
          <a:bodyPr/>
          <a:lstStyle/>
          <a:p>
            <a:pPr marL="273050" indent="-273050" eaLnBrk="1" hangingPunct="1">
              <a:buFont typeface="Wingdings" pitchFamily="2" charset="2"/>
              <a:buNone/>
            </a:pPr>
            <a:r>
              <a:rPr lang="en-US" sz="2400" b="1" dirty="0" smtClean="0">
                <a:solidFill>
                  <a:srgbClr val="000099"/>
                </a:solidFill>
                <a:latin typeface="Arial" pitchFamily="34" charset="0"/>
                <a:cs typeface="Arial" pitchFamily="34" charset="0"/>
              </a:rPr>
              <a:t>Stage: </a:t>
            </a:r>
            <a:r>
              <a:rPr lang="en-US" sz="2400" b="1" u="sng" dirty="0" smtClean="0">
                <a:solidFill>
                  <a:srgbClr val="000099"/>
                </a:solidFill>
                <a:latin typeface="Arial" pitchFamily="34" charset="0"/>
                <a:cs typeface="Arial" pitchFamily="34" charset="0"/>
              </a:rPr>
              <a:t>Primary (I –V)</a:t>
            </a:r>
          </a:p>
          <a:p>
            <a:pPr marL="0" indent="-273050" eaLnBrk="1" hangingPunct="1">
              <a:spcBef>
                <a:spcPts val="0"/>
              </a:spcBef>
              <a:buClr>
                <a:srgbClr val="C00000"/>
              </a:buClr>
              <a:buFont typeface="Wingdings" pitchFamily="2" charset="2"/>
              <a:buChar char="Ø"/>
            </a:pPr>
            <a:r>
              <a:rPr lang="en-US" sz="2400" dirty="0" smtClean="0">
                <a:solidFill>
                  <a:srgbClr val="000099"/>
                </a:solidFill>
                <a:latin typeface="Arial" pitchFamily="34" charset="0"/>
                <a:cs typeface="Arial" pitchFamily="34" charset="0"/>
              </a:rPr>
              <a:t>Independent Primary Schools </a:t>
            </a:r>
            <a:r>
              <a:rPr lang="en-US" sz="1800" dirty="0" smtClean="0">
                <a:solidFill>
                  <a:srgbClr val="000099"/>
                </a:solidFill>
                <a:latin typeface="Arial" pitchFamily="34" charset="0"/>
                <a:cs typeface="Arial" pitchFamily="34" charset="0"/>
              </a:rPr>
              <a:t>(</a:t>
            </a:r>
            <a:r>
              <a:rPr lang="en-US" sz="1800" b="1" dirty="0" smtClean="0">
                <a:solidFill>
                  <a:srgbClr val="000099"/>
                </a:solidFill>
                <a:latin typeface="Arial" pitchFamily="34" charset="0"/>
                <a:cs typeface="Arial" pitchFamily="34" charset="0"/>
              </a:rPr>
              <a:t>classes I – V</a:t>
            </a:r>
            <a:r>
              <a:rPr lang="en-US" sz="1800" dirty="0" smtClean="0">
                <a:solidFill>
                  <a:srgbClr val="000099"/>
                </a:solidFill>
                <a:latin typeface="Arial" pitchFamily="34" charset="0"/>
                <a:cs typeface="Arial" pitchFamily="34" charset="0"/>
              </a:rPr>
              <a:t>)</a:t>
            </a:r>
            <a:endParaRPr lang="en-US" sz="2400" dirty="0" smtClean="0">
              <a:solidFill>
                <a:srgbClr val="000099"/>
              </a:solidFill>
              <a:latin typeface="Arial" pitchFamily="34" charset="0"/>
              <a:cs typeface="Arial" pitchFamily="34" charset="0"/>
            </a:endParaRPr>
          </a:p>
          <a:p>
            <a:pPr marL="0" indent="-273050" eaLnBrk="1" hangingPunct="1">
              <a:spcBef>
                <a:spcPts val="0"/>
              </a:spcBef>
              <a:buClr>
                <a:srgbClr val="C00000"/>
              </a:buClr>
              <a:buFont typeface="Wingdings" pitchFamily="2" charset="2"/>
              <a:buChar char="Ø"/>
            </a:pPr>
            <a:r>
              <a:rPr lang="en-US" sz="2400" dirty="0" smtClean="0">
                <a:solidFill>
                  <a:srgbClr val="000099"/>
                </a:solidFill>
                <a:latin typeface="Arial" pitchFamily="34" charset="0"/>
                <a:cs typeface="Arial" pitchFamily="34" charset="0"/>
              </a:rPr>
              <a:t>Primary Sections attached to SB Schools </a:t>
            </a:r>
            <a:r>
              <a:rPr lang="en-US" sz="1800" dirty="0" smtClean="0">
                <a:solidFill>
                  <a:srgbClr val="000099"/>
                </a:solidFill>
                <a:latin typeface="Arial" pitchFamily="34" charset="0"/>
                <a:cs typeface="Arial" pitchFamily="34" charset="0"/>
              </a:rPr>
              <a:t>(</a:t>
            </a:r>
            <a:r>
              <a:rPr lang="en-US" sz="1800" b="1" dirty="0" smtClean="0">
                <a:solidFill>
                  <a:srgbClr val="000099"/>
                </a:solidFill>
                <a:latin typeface="Arial" pitchFamily="34" charset="0"/>
                <a:cs typeface="Arial" pitchFamily="34" charset="0"/>
              </a:rPr>
              <a:t>I-V of  SB Schools</a:t>
            </a:r>
            <a:r>
              <a:rPr lang="en-US" sz="1800" dirty="0" smtClean="0">
                <a:solidFill>
                  <a:srgbClr val="000099"/>
                </a:solidFill>
                <a:latin typeface="Arial" pitchFamily="34" charset="0"/>
                <a:cs typeface="Arial" pitchFamily="34" charset="0"/>
              </a:rPr>
              <a:t>)</a:t>
            </a:r>
            <a:endParaRPr lang="en-US" sz="2400" dirty="0" smtClean="0">
              <a:solidFill>
                <a:srgbClr val="000099"/>
              </a:solidFill>
              <a:latin typeface="Arial" pitchFamily="34" charset="0"/>
              <a:cs typeface="Arial" pitchFamily="34" charset="0"/>
            </a:endParaRPr>
          </a:p>
          <a:p>
            <a:pPr marL="0" indent="-273050" eaLnBrk="1" hangingPunct="1">
              <a:spcBef>
                <a:spcPts val="0"/>
              </a:spcBef>
              <a:buClr>
                <a:srgbClr val="C00000"/>
              </a:buClr>
              <a:buFont typeface="Wingdings" pitchFamily="2" charset="2"/>
              <a:buChar char="Ø"/>
            </a:pPr>
            <a:r>
              <a:rPr lang="en-US" sz="2400" dirty="0" smtClean="0">
                <a:solidFill>
                  <a:srgbClr val="000099"/>
                </a:solidFill>
                <a:latin typeface="Arial" pitchFamily="34" charset="0"/>
                <a:cs typeface="Arial" pitchFamily="34" charset="0"/>
              </a:rPr>
              <a:t>Primary Sections attached to High Schools </a:t>
            </a:r>
            <a:r>
              <a:rPr lang="en-US" sz="1800" b="1" dirty="0" smtClean="0">
                <a:solidFill>
                  <a:srgbClr val="000099"/>
                </a:solidFill>
                <a:latin typeface="Arial" pitchFamily="34" charset="0"/>
                <a:cs typeface="Arial" pitchFamily="34" charset="0"/>
              </a:rPr>
              <a:t>(I-V of  High School</a:t>
            </a:r>
            <a:r>
              <a:rPr lang="en-US" sz="1600" dirty="0" smtClean="0">
                <a:solidFill>
                  <a:srgbClr val="000099"/>
                </a:solidFill>
                <a:latin typeface="Arial" pitchFamily="34" charset="0"/>
                <a:cs typeface="Arial" pitchFamily="34" charset="0"/>
              </a:rPr>
              <a:t>)</a:t>
            </a:r>
            <a:endParaRPr lang="en-US" sz="2400" dirty="0" smtClean="0">
              <a:solidFill>
                <a:srgbClr val="000099"/>
              </a:solidFill>
              <a:latin typeface="Arial" pitchFamily="34" charset="0"/>
              <a:cs typeface="Arial" pitchFamily="34" charset="0"/>
            </a:endParaRPr>
          </a:p>
          <a:p>
            <a:pPr marL="0" indent="-273050" eaLnBrk="1" hangingPunct="1">
              <a:spcBef>
                <a:spcPts val="0"/>
              </a:spcBef>
              <a:buClr>
                <a:srgbClr val="C00000"/>
              </a:buClr>
              <a:buFont typeface="Wingdings" pitchFamily="2" charset="2"/>
              <a:buChar char="Ø"/>
            </a:pPr>
            <a:r>
              <a:rPr lang="en-US" sz="2400" dirty="0" smtClean="0">
                <a:solidFill>
                  <a:srgbClr val="000099"/>
                </a:solidFill>
                <a:latin typeface="Arial" pitchFamily="34" charset="0"/>
                <a:cs typeface="Arial" pitchFamily="34" charset="0"/>
              </a:rPr>
              <a:t>Primary Sections attached to H.S. Schools </a:t>
            </a:r>
            <a:r>
              <a:rPr lang="en-US" sz="1800" dirty="0" smtClean="0">
                <a:solidFill>
                  <a:srgbClr val="000099"/>
                </a:solidFill>
                <a:latin typeface="Arial" pitchFamily="34" charset="0"/>
                <a:cs typeface="Arial" pitchFamily="34" charset="0"/>
              </a:rPr>
              <a:t>(</a:t>
            </a:r>
            <a:r>
              <a:rPr lang="en-US" sz="1800" b="1" dirty="0" smtClean="0">
                <a:solidFill>
                  <a:srgbClr val="000099"/>
                </a:solidFill>
                <a:latin typeface="Arial" pitchFamily="34" charset="0"/>
                <a:cs typeface="Arial" pitchFamily="34" charset="0"/>
              </a:rPr>
              <a:t>I-V of H.S School</a:t>
            </a:r>
            <a:r>
              <a:rPr lang="en-US" sz="1800" dirty="0" smtClean="0">
                <a:solidFill>
                  <a:srgbClr val="000099"/>
                </a:solidFill>
                <a:latin typeface="Arial" pitchFamily="34" charset="0"/>
                <a:cs typeface="Arial" pitchFamily="34" charset="0"/>
              </a:rPr>
              <a:t>)</a:t>
            </a:r>
          </a:p>
          <a:p>
            <a:pPr marL="0" indent="-273050" eaLnBrk="1" hangingPunct="1">
              <a:spcBef>
                <a:spcPts val="0"/>
              </a:spcBef>
              <a:buClr>
                <a:srgbClr val="C00000"/>
              </a:buClr>
              <a:buFont typeface="Wingdings" pitchFamily="2" charset="2"/>
              <a:buChar char="v"/>
            </a:pPr>
            <a:endParaRPr lang="en-US" sz="2400" dirty="0" smtClean="0">
              <a:solidFill>
                <a:srgbClr val="000099"/>
              </a:solidFill>
              <a:latin typeface="Arial" pitchFamily="34" charset="0"/>
              <a:cs typeface="Arial" pitchFamily="34" charset="0"/>
            </a:endParaRPr>
          </a:p>
          <a:p>
            <a:pPr marL="273050" indent="-273050" eaLnBrk="1" hangingPunct="1">
              <a:buFont typeface="Wingdings" pitchFamily="2" charset="2"/>
              <a:buNone/>
            </a:pPr>
            <a:r>
              <a:rPr lang="en-US" sz="2400" b="1" dirty="0" smtClean="0">
                <a:solidFill>
                  <a:srgbClr val="000099"/>
                </a:solidFill>
                <a:latin typeface="Arial" pitchFamily="34" charset="0"/>
                <a:cs typeface="Arial" pitchFamily="34" charset="0"/>
              </a:rPr>
              <a:t>Stage: </a:t>
            </a:r>
            <a:r>
              <a:rPr lang="en-US" sz="2400" b="1" u="sng" dirty="0" smtClean="0">
                <a:solidFill>
                  <a:srgbClr val="000099"/>
                </a:solidFill>
                <a:latin typeface="Arial" pitchFamily="34" charset="0"/>
                <a:cs typeface="Arial" pitchFamily="34" charset="0"/>
              </a:rPr>
              <a:t>Upper Primary (VI-VIII)</a:t>
            </a:r>
          </a:p>
          <a:p>
            <a:pPr marL="273050" indent="-273050" eaLnBrk="1" hangingPunct="1">
              <a:buClr>
                <a:srgbClr val="C00000"/>
              </a:buClr>
              <a:buFont typeface="Wingdings" pitchFamily="2" charset="2"/>
              <a:buChar char="Ø"/>
            </a:pPr>
            <a:r>
              <a:rPr lang="en-US" sz="2400" dirty="0" smtClean="0">
                <a:solidFill>
                  <a:srgbClr val="000099"/>
                </a:solidFill>
                <a:latin typeface="Arial" pitchFamily="34" charset="0"/>
                <a:cs typeface="Arial" pitchFamily="34" charset="0"/>
              </a:rPr>
              <a:t>Upper Primary Sections Senior Basic  Schools </a:t>
            </a:r>
            <a:r>
              <a:rPr lang="en-US" sz="1800" b="1" dirty="0" smtClean="0">
                <a:solidFill>
                  <a:srgbClr val="000099"/>
                </a:solidFill>
                <a:latin typeface="Arial" pitchFamily="34" charset="0"/>
                <a:cs typeface="Arial" pitchFamily="34" charset="0"/>
              </a:rPr>
              <a:t>(VI-VIII)</a:t>
            </a:r>
            <a:endParaRPr lang="en-US" sz="2400" b="1" dirty="0" smtClean="0">
              <a:solidFill>
                <a:srgbClr val="000099"/>
              </a:solidFill>
              <a:latin typeface="Arial" pitchFamily="34" charset="0"/>
              <a:cs typeface="Arial" pitchFamily="34" charset="0"/>
            </a:endParaRPr>
          </a:p>
          <a:p>
            <a:pPr marL="273050" indent="-273050" eaLnBrk="1" hangingPunct="1">
              <a:buClr>
                <a:srgbClr val="C00000"/>
              </a:buClr>
              <a:buFont typeface="Wingdings" pitchFamily="2" charset="2"/>
              <a:buChar char="Ø"/>
            </a:pPr>
            <a:r>
              <a:rPr lang="en-US" sz="2400" dirty="0" smtClean="0">
                <a:solidFill>
                  <a:srgbClr val="000099"/>
                </a:solidFill>
                <a:latin typeface="Arial" pitchFamily="34" charset="0"/>
                <a:cs typeface="Arial" pitchFamily="34" charset="0"/>
              </a:rPr>
              <a:t>Upper Primary Sections attached to High Schools</a:t>
            </a:r>
            <a:r>
              <a:rPr lang="en-US" sz="2000" b="1" dirty="0" smtClean="0">
                <a:solidFill>
                  <a:srgbClr val="000099"/>
                </a:solidFill>
                <a:latin typeface="Arial" pitchFamily="34" charset="0"/>
                <a:cs typeface="Arial" pitchFamily="34" charset="0"/>
              </a:rPr>
              <a:t>(VI-VIII)</a:t>
            </a:r>
            <a:endParaRPr lang="en-US" sz="2400" b="1" dirty="0" smtClean="0">
              <a:solidFill>
                <a:srgbClr val="000099"/>
              </a:solidFill>
              <a:latin typeface="Arial" pitchFamily="34" charset="0"/>
              <a:cs typeface="Arial" pitchFamily="34" charset="0"/>
            </a:endParaRPr>
          </a:p>
          <a:p>
            <a:pPr marL="273050" indent="-273050" eaLnBrk="1" hangingPunct="1">
              <a:buClr>
                <a:srgbClr val="C00000"/>
              </a:buClr>
              <a:buFont typeface="Wingdings" pitchFamily="2" charset="2"/>
              <a:buChar char="Ø"/>
            </a:pPr>
            <a:r>
              <a:rPr lang="en-US" sz="2400" dirty="0" smtClean="0">
                <a:solidFill>
                  <a:srgbClr val="000099"/>
                </a:solidFill>
                <a:latin typeface="Arial" pitchFamily="34" charset="0"/>
                <a:cs typeface="Arial" pitchFamily="34" charset="0"/>
              </a:rPr>
              <a:t>Upper Primary Sections attached to H.S. Schools</a:t>
            </a:r>
            <a:r>
              <a:rPr lang="en-US" sz="2000" b="1" dirty="0" smtClean="0">
                <a:solidFill>
                  <a:srgbClr val="000099"/>
                </a:solidFill>
                <a:latin typeface="Arial" pitchFamily="34" charset="0"/>
                <a:cs typeface="Arial" pitchFamily="34" charset="0"/>
              </a:rPr>
              <a:t>.(VI-VIII)</a:t>
            </a:r>
          </a:p>
          <a:p>
            <a:pPr marL="273050" indent="-273050" eaLnBrk="1" hangingPunct="1">
              <a:buClr>
                <a:srgbClr val="C00000"/>
              </a:buClr>
              <a:buNone/>
            </a:pPr>
            <a:endParaRPr lang="en-US" sz="1400" b="1" dirty="0" smtClean="0">
              <a:solidFill>
                <a:srgbClr val="000099"/>
              </a:solidFill>
              <a:latin typeface="Arial" pitchFamily="34" charset="0"/>
              <a:cs typeface="Arial" pitchFamily="34" charset="0"/>
            </a:endParaRPr>
          </a:p>
          <a:p>
            <a:pPr marL="273050" indent="-273050" eaLnBrk="1" hangingPunct="1">
              <a:buClr>
                <a:srgbClr val="C00000"/>
              </a:buClr>
              <a:buNone/>
            </a:pPr>
            <a:r>
              <a:rPr lang="en-US" sz="2200" b="1" dirty="0" smtClean="0">
                <a:solidFill>
                  <a:srgbClr val="000099"/>
                </a:solidFill>
                <a:latin typeface="Arial" pitchFamily="34" charset="0"/>
                <a:cs typeface="Arial" pitchFamily="34" charset="0"/>
              </a:rPr>
              <a:t>   </a:t>
            </a:r>
            <a:r>
              <a:rPr lang="en-US" sz="2000" b="1" dirty="0" smtClean="0">
                <a:solidFill>
                  <a:srgbClr val="000099"/>
                </a:solidFill>
                <a:latin typeface="Arial" pitchFamily="34" charset="0"/>
                <a:cs typeface="Arial" pitchFamily="34" charset="0"/>
              </a:rPr>
              <a:t>100% coverage of all Govt. , Govt. aided schools and </a:t>
            </a:r>
            <a:r>
              <a:rPr lang="en-US" sz="2000" b="1" dirty="0" err="1" smtClean="0">
                <a:solidFill>
                  <a:srgbClr val="000099"/>
                </a:solidFill>
                <a:latin typeface="Arial" pitchFamily="34" charset="0"/>
                <a:cs typeface="Arial" pitchFamily="34" charset="0"/>
              </a:rPr>
              <a:t>Madrassas</a:t>
            </a:r>
            <a:r>
              <a:rPr lang="en-US" sz="2000" b="1" dirty="0" smtClean="0">
                <a:solidFill>
                  <a:srgbClr val="000099"/>
                </a:solidFill>
                <a:latin typeface="Arial" pitchFamily="34" charset="0"/>
                <a:cs typeface="Arial" pitchFamily="34" charset="0"/>
              </a:rPr>
              <a:t>. </a:t>
            </a:r>
            <a:endParaRPr lang="en-US" sz="2200" b="1" dirty="0" smtClean="0">
              <a:solidFill>
                <a:srgbClr val="000099"/>
              </a:solidFill>
              <a:latin typeface="Arial" pitchFamily="34" charset="0"/>
              <a:cs typeface="Arial" pitchFamily="34" charset="0"/>
            </a:endParaRPr>
          </a:p>
          <a:p>
            <a:pPr marL="273050" indent="-273050" eaLnBrk="1" hangingPunct="1">
              <a:buClr>
                <a:srgbClr val="C00000"/>
              </a:buClr>
              <a:buNone/>
            </a:pPr>
            <a:endParaRPr lang="en-US" sz="2400" b="1" dirty="0" smtClean="0">
              <a:solidFill>
                <a:srgbClr val="000099"/>
              </a:solidFill>
              <a:latin typeface="Arial" pitchFamily="34" charset="0"/>
              <a:cs typeface="Arial" pitchFamily="34" charset="0"/>
            </a:endParaRPr>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9347444-D9D4-41D7-BF59-E2943792929C}" type="slidenum">
              <a:rPr lang="en-US" smtClean="0"/>
              <a:pPr>
                <a:defRPr/>
              </a:pPr>
              <a:t>60</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857250"/>
            <a:ext cx="9144000" cy="6000750"/>
          </a:xfrm>
          <a:prstGeom prst="rect">
            <a:avLst/>
          </a:prstGeom>
        </p:spPr>
      </p:pic>
      <p:sp>
        <p:nvSpPr>
          <p:cNvPr id="7" name="TextBox 4"/>
          <p:cNvSpPr txBox="1">
            <a:spLocks noChangeArrowheads="1"/>
          </p:cNvSpPr>
          <p:nvPr/>
        </p:nvSpPr>
        <p:spPr bwMode="auto">
          <a:xfrm>
            <a:off x="2947663" y="914400"/>
            <a:ext cx="3224537" cy="584775"/>
          </a:xfrm>
          <a:prstGeom prst="rect">
            <a:avLst/>
          </a:prstGeom>
          <a:noFill/>
          <a:ln w="9525">
            <a:noFill/>
            <a:miter lim="800000"/>
            <a:headEnd/>
            <a:tailEnd/>
          </a:ln>
        </p:spPr>
        <p:txBody>
          <a:bodyPr wrap="none">
            <a:spAutoFit/>
          </a:bodyPr>
          <a:lstStyle/>
          <a:p>
            <a:r>
              <a:rPr lang="en-US" sz="3200" b="1" dirty="0">
                <a:solidFill>
                  <a:srgbClr val="FFFF00"/>
                </a:solidFill>
              </a:rPr>
              <a:t>KITCHEN GARDEN</a:t>
            </a:r>
          </a:p>
        </p:txBody>
      </p:sp>
      <p:sp>
        <p:nvSpPr>
          <p:cNvPr id="8" name="TextBox 7"/>
          <p:cNvSpPr txBox="1"/>
          <p:nvPr/>
        </p:nvSpPr>
        <p:spPr>
          <a:xfrm>
            <a:off x="0" y="5903893"/>
            <a:ext cx="7010400" cy="954107"/>
          </a:xfrm>
          <a:prstGeom prst="rect">
            <a:avLst/>
          </a:prstGeom>
          <a:noFill/>
        </p:spPr>
        <p:txBody>
          <a:bodyPr wrap="square" rtlCol="0">
            <a:spAutoFit/>
          </a:bodyPr>
          <a:lstStyle/>
          <a:p>
            <a:pPr algn="ctr"/>
            <a:r>
              <a:rPr lang="en-US" sz="2800" b="1" dirty="0" err="1" smtClean="0">
                <a:solidFill>
                  <a:srgbClr val="FF3300"/>
                </a:solidFill>
                <a:latin typeface="Arial" pitchFamily="34" charset="0"/>
                <a:cs typeface="Arial" pitchFamily="34" charset="0"/>
              </a:rPr>
              <a:t>Acharya</a:t>
            </a:r>
            <a:r>
              <a:rPr lang="en-US" sz="2800" b="1" dirty="0" smtClean="0">
                <a:solidFill>
                  <a:srgbClr val="FF3300"/>
                </a:solidFill>
                <a:latin typeface="Arial" pitchFamily="34" charset="0"/>
                <a:cs typeface="Arial" pitchFamily="34" charset="0"/>
              </a:rPr>
              <a:t> </a:t>
            </a:r>
            <a:r>
              <a:rPr lang="en-US" sz="2800" b="1" dirty="0" err="1" smtClean="0">
                <a:solidFill>
                  <a:srgbClr val="FF3300"/>
                </a:solidFill>
                <a:latin typeface="Arial" pitchFamily="34" charset="0"/>
                <a:cs typeface="Arial" pitchFamily="34" charset="0"/>
              </a:rPr>
              <a:t>Praffulya</a:t>
            </a:r>
            <a:r>
              <a:rPr lang="en-US" sz="2800" b="1" dirty="0" smtClean="0">
                <a:solidFill>
                  <a:srgbClr val="FF3300"/>
                </a:solidFill>
                <a:latin typeface="Arial" pitchFamily="34" charset="0"/>
                <a:cs typeface="Arial" pitchFamily="34" charset="0"/>
              </a:rPr>
              <a:t> Chandra H.S School, West Tripura District</a:t>
            </a:r>
            <a:endParaRPr lang="en-US" sz="2800" b="1" dirty="0">
              <a:solidFill>
                <a:srgbClr val="FF33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4880A2E-EB09-471F-89CE-82D82BC592DF}" type="slidenum">
              <a:rPr lang="en-US" smtClean="0"/>
              <a:pPr>
                <a:defRPr/>
              </a:pPr>
              <a:t>61</a:t>
            </a:fld>
            <a:endParaRPr lang="en-US"/>
          </a:p>
        </p:txBody>
      </p:sp>
      <p:pic>
        <p:nvPicPr>
          <p:cNvPr id="5"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pic>
        <p:nvPicPr>
          <p:cNvPr id="5122" name="Picture 2" descr="D:\Media\WhatsApp Images\IMG-20170916-WA0002.jpg"/>
          <p:cNvPicPr>
            <a:picLocks noChangeAspect="1" noChangeArrowheads="1"/>
          </p:cNvPicPr>
          <p:nvPr/>
        </p:nvPicPr>
        <p:blipFill>
          <a:blip r:embed="rId3"/>
          <a:srcRect/>
          <a:stretch>
            <a:fillRect/>
          </a:stretch>
        </p:blipFill>
        <p:spPr bwMode="auto">
          <a:xfrm>
            <a:off x="152400" y="990600"/>
            <a:ext cx="8991600" cy="5867400"/>
          </a:xfrm>
          <a:prstGeom prst="rect">
            <a:avLst/>
          </a:prstGeom>
          <a:noFill/>
        </p:spPr>
      </p:pic>
      <p:sp>
        <p:nvSpPr>
          <p:cNvPr id="6" name="TextBox 4"/>
          <p:cNvSpPr txBox="1">
            <a:spLocks noChangeArrowheads="1"/>
          </p:cNvSpPr>
          <p:nvPr/>
        </p:nvSpPr>
        <p:spPr bwMode="auto">
          <a:xfrm>
            <a:off x="381000" y="5638800"/>
            <a:ext cx="6311150" cy="1077218"/>
          </a:xfrm>
          <a:prstGeom prst="rect">
            <a:avLst/>
          </a:prstGeom>
          <a:noFill/>
          <a:ln w="9525">
            <a:noFill/>
            <a:miter lim="800000"/>
            <a:headEnd/>
            <a:tailEnd/>
          </a:ln>
        </p:spPr>
        <p:txBody>
          <a:bodyPr wrap="none">
            <a:spAutoFit/>
          </a:bodyPr>
          <a:lstStyle/>
          <a:p>
            <a:pPr algn="ctr"/>
            <a:r>
              <a:rPr lang="en-US" sz="3200" b="1" dirty="0" smtClean="0">
                <a:solidFill>
                  <a:srgbClr val="FFFF00"/>
                </a:solidFill>
              </a:rPr>
              <a:t>Kitchen shed constructed in </a:t>
            </a:r>
            <a:r>
              <a:rPr lang="en-US" sz="3200" b="1" dirty="0" err="1" smtClean="0">
                <a:solidFill>
                  <a:srgbClr val="FFFF00"/>
                </a:solidFill>
              </a:rPr>
              <a:t>Shyama</a:t>
            </a:r>
            <a:endParaRPr lang="en-US" sz="3200" b="1" dirty="0" smtClean="0">
              <a:solidFill>
                <a:srgbClr val="FFFF00"/>
              </a:solidFill>
            </a:endParaRPr>
          </a:p>
          <a:p>
            <a:pPr algn="ctr"/>
            <a:r>
              <a:rPr lang="en-US" sz="3200" b="1" dirty="0" smtClean="0">
                <a:solidFill>
                  <a:srgbClr val="FFFF00"/>
                </a:solidFill>
              </a:rPr>
              <a:t>Prasad High School from MLA fund</a:t>
            </a:r>
            <a:endParaRPr lang="en-US" sz="3200"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4" descr="kitchen3"/>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a:effectLst>
            <a:glow rad="228600">
              <a:schemeClr val="accent1">
                <a:satMod val="175000"/>
                <a:alpha val="40000"/>
              </a:schemeClr>
            </a:glow>
          </a:effectLst>
        </p:spPr>
      </p:pic>
      <p:sp>
        <p:nvSpPr>
          <p:cNvPr id="4" name="Slide Number Placeholder 3"/>
          <p:cNvSpPr>
            <a:spLocks noGrp="1"/>
          </p:cNvSpPr>
          <p:nvPr>
            <p:ph type="sldNum" sz="quarter" idx="12"/>
          </p:nvPr>
        </p:nvSpPr>
        <p:spPr/>
        <p:txBody>
          <a:bodyPr/>
          <a:lstStyle/>
          <a:p>
            <a:pPr>
              <a:defRPr/>
            </a:pPr>
            <a:fld id="{45BD0FBD-6311-449D-8CEB-D1AE83FFE25C}" type="slidenum">
              <a:rPr lang="en-US" smtClean="0"/>
              <a:pPr>
                <a:defRPr/>
              </a:pPr>
              <a:t>62</a:t>
            </a:fld>
            <a:endParaRPr lang="en-US"/>
          </a:p>
        </p:txBody>
      </p:sp>
      <p:pic>
        <p:nvPicPr>
          <p:cNvPr id="6" name="Picture 2" descr="C:\Users\Mid-Day-Meal\Desktop\POWER POINT AWP 14-15\mdmbanner.gif"/>
          <p:cNvPicPr>
            <a:picLocks noChangeAspect="1" noChangeArrowheads="1" noCrop="1"/>
          </p:cNvPicPr>
          <p:nvPr/>
        </p:nvPicPr>
        <p:blipFill>
          <a:blip r:embed="rId3" cstate="print"/>
          <a:srcRect/>
          <a:stretch>
            <a:fillRect/>
          </a:stretch>
        </p:blipFill>
        <p:spPr bwMode="auto">
          <a:xfrm>
            <a:off x="0" y="-1"/>
            <a:ext cx="9144000" cy="914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56178B-7BE6-405F-A67A-58B30EDA2637}" type="slidenum">
              <a:rPr lang="en-US" smtClean="0">
                <a:solidFill>
                  <a:srgbClr val="000099"/>
                </a:solidFill>
              </a:rPr>
              <a:pPr>
                <a:defRPr/>
              </a:pPr>
              <a:t>63</a:t>
            </a:fld>
            <a:endParaRPr lang="en-US" dirty="0">
              <a:solidFill>
                <a:srgbClr val="000099"/>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Rectangle 2"/>
          <p:cNvSpPr/>
          <p:nvPr/>
        </p:nvSpPr>
        <p:spPr>
          <a:xfrm>
            <a:off x="1066800" y="4191000"/>
            <a:ext cx="6781800" cy="1015663"/>
          </a:xfrm>
          <a:prstGeom prst="rect">
            <a:avLst/>
          </a:prstGeom>
          <a:noFill/>
        </p:spPr>
        <p:txBody>
          <a:bodyPr>
            <a:spAutoFit/>
          </a:bodyPr>
          <a:lstStyle/>
          <a:p>
            <a:pPr algn="ctr">
              <a:defRPr/>
            </a:pPr>
            <a:r>
              <a:rPr lang="en-US" sz="6000" b="1" dirty="0">
                <a:ln w="17780" cmpd="sng">
                  <a:solidFill>
                    <a:schemeClr val="accent1">
                      <a:tint val="3000"/>
                    </a:schemeClr>
                  </a:solidFill>
                  <a:prstDash val="solid"/>
                  <a:miter lim="800000"/>
                </a:ln>
                <a:solidFill>
                  <a:srgbClr val="000099"/>
                </a:solidFill>
                <a:effectLst>
                  <a:innerShdw blurRad="63500" dist="50800" dir="13500000">
                    <a:prstClr val="black">
                      <a:alpha val="50000"/>
                    </a:prstClr>
                  </a:innerShdw>
                  <a:reflection blurRad="6350" stA="55000" endA="300" endPos="45500" dir="5400000" sy="-100000" algn="bl" rotWithShape="0"/>
                </a:effectLst>
              </a:rPr>
              <a:t>THANK YOU</a:t>
            </a:r>
          </a:p>
        </p:txBody>
      </p:sp>
    </p:spTree>
  </p:cSld>
  <p:clrMapOvr>
    <a:masterClrMapping/>
  </p:clrMapOvr>
  <p:transition spd="slow">
    <p:cut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F17353F-5BDB-4BAA-A609-0C2A59113A8B}" type="slidenum">
              <a:rPr lang="en-US" smtClean="0"/>
              <a:pPr>
                <a:defRPr/>
              </a:pPr>
              <a:t>7</a:t>
            </a:fld>
            <a:endParaRPr lang="en-US"/>
          </a:p>
        </p:txBody>
      </p:sp>
      <p:pic>
        <p:nvPicPr>
          <p:cNvPr id="6"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7" name="TextBox 6"/>
          <p:cNvSpPr txBox="1"/>
          <p:nvPr/>
        </p:nvSpPr>
        <p:spPr>
          <a:xfrm>
            <a:off x="381000" y="2920425"/>
            <a:ext cx="8305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solidFill>
                  <a:srgbClr val="800000"/>
                </a:solidFill>
                <a:latin typeface="Arial Black" pitchFamily="34" charset="0"/>
                <a:cs typeface="Times New Roman" pitchFamily="18" charset="0"/>
              </a:rPr>
              <a:t>Present Implementation Status </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8</a:t>
            </a:fld>
            <a:endParaRPr lang="en-US"/>
          </a:p>
        </p:txBody>
      </p:sp>
      <p:sp>
        <p:nvSpPr>
          <p:cNvPr id="5" name="TextBox 4"/>
          <p:cNvSpPr txBox="1"/>
          <p:nvPr/>
        </p:nvSpPr>
        <p:spPr>
          <a:xfrm>
            <a:off x="76200" y="1381780"/>
            <a:ext cx="5791200"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1. Details of School Units </a:t>
            </a:r>
            <a:endParaRPr lang="en-US" sz="2800" b="1" dirty="0">
              <a:solidFill>
                <a:srgbClr val="C00000"/>
              </a:solidFill>
              <a:latin typeface="Arial" pitchFamily="34" charset="0"/>
              <a:cs typeface="Arial" pitchFamily="34" charset="0"/>
            </a:endParaRPr>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914401"/>
          </a:xfrm>
          <a:prstGeom prst="rect">
            <a:avLst/>
          </a:prstGeom>
          <a:noFill/>
        </p:spPr>
      </p:pic>
      <p:sp>
        <p:nvSpPr>
          <p:cNvPr id="8" name="TextBox 7"/>
          <p:cNvSpPr txBox="1"/>
          <p:nvPr/>
        </p:nvSpPr>
        <p:spPr>
          <a:xfrm>
            <a:off x="152400" y="6031468"/>
            <a:ext cx="4038600" cy="369332"/>
          </a:xfrm>
          <a:prstGeom prst="rect">
            <a:avLst/>
          </a:prstGeom>
          <a:noFill/>
        </p:spPr>
        <p:txBody>
          <a:bodyPr wrap="square" rtlCol="0">
            <a:spAutoFit/>
          </a:bodyPr>
          <a:lstStyle/>
          <a:p>
            <a:r>
              <a:rPr lang="en-US" b="1" dirty="0" smtClean="0">
                <a:solidFill>
                  <a:srgbClr val="FF3300"/>
                </a:solidFill>
              </a:rPr>
              <a:t>*Source MDM-MIS</a:t>
            </a:r>
            <a:endParaRPr lang="en-US" b="1" dirty="0">
              <a:solidFill>
                <a:srgbClr val="FF33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2431274668"/>
              </p:ext>
            </p:extLst>
          </p:nvPr>
        </p:nvGraphicFramePr>
        <p:xfrm>
          <a:off x="228600" y="2362200"/>
          <a:ext cx="8686800" cy="2667000"/>
        </p:xfrm>
        <a:graphic>
          <a:graphicData uri="http://schemas.openxmlformats.org/drawingml/2006/table">
            <a:tbl>
              <a:tblPr firstRow="1" bandRow="1">
                <a:tableStyleId>{BC89EF96-8CEA-46FF-86C4-4CE0E7609802}</a:tableStyleId>
              </a:tblPr>
              <a:tblGrid>
                <a:gridCol w="1552724"/>
                <a:gridCol w="1552724"/>
                <a:gridCol w="1999952"/>
                <a:gridCol w="1778479"/>
                <a:gridCol w="1802921"/>
              </a:tblGrid>
              <a:tr h="832474">
                <a:tc>
                  <a:txBody>
                    <a:bodyPr/>
                    <a:lstStyle/>
                    <a:p>
                      <a:pPr algn="ctr"/>
                      <a:r>
                        <a:rPr lang="en-US" sz="2400" b="1" dirty="0" smtClean="0">
                          <a:solidFill>
                            <a:srgbClr val="000099"/>
                          </a:solidFill>
                          <a:latin typeface="Times New Roman" pitchFamily="18" charset="0"/>
                          <a:cs typeface="Times New Roman" pitchFamily="18" charset="0"/>
                        </a:rPr>
                        <a:t>Stage</a:t>
                      </a:r>
                      <a:endParaRPr lang="en-US" sz="2400" b="1" dirty="0">
                        <a:solidFill>
                          <a:srgbClr val="000099"/>
                        </a:solidFill>
                        <a:latin typeface="Times New Roman" pitchFamily="18" charset="0"/>
                        <a:cs typeface="Times New Roman" pitchFamily="18" charset="0"/>
                      </a:endParaRPr>
                    </a:p>
                  </a:txBody>
                  <a:tcPr anchor="ctr"/>
                </a:tc>
                <a:tc>
                  <a:txBody>
                    <a:bodyPr/>
                    <a:lstStyle/>
                    <a:p>
                      <a:pPr algn="ctr"/>
                      <a:r>
                        <a:rPr lang="en-US" sz="2400" b="1" dirty="0" smtClean="0">
                          <a:solidFill>
                            <a:srgbClr val="000099"/>
                          </a:solidFill>
                          <a:latin typeface="Times New Roman" pitchFamily="18" charset="0"/>
                          <a:cs typeface="Times New Roman" pitchFamily="18" charset="0"/>
                        </a:rPr>
                        <a:t>Govt.</a:t>
                      </a:r>
                      <a:endParaRPr lang="en-US" sz="2400" b="1" dirty="0">
                        <a:solidFill>
                          <a:srgbClr val="000099"/>
                        </a:solidFill>
                        <a:latin typeface="Times New Roman" pitchFamily="18" charset="0"/>
                        <a:cs typeface="Times New Roman" pitchFamily="18" charset="0"/>
                      </a:endParaRPr>
                    </a:p>
                  </a:txBody>
                  <a:tcPr anchor="ctr"/>
                </a:tc>
                <a:tc>
                  <a:txBody>
                    <a:bodyPr/>
                    <a:lstStyle/>
                    <a:p>
                      <a:pPr algn="ctr"/>
                      <a:r>
                        <a:rPr lang="en-US" sz="2400" b="1" dirty="0" smtClean="0">
                          <a:solidFill>
                            <a:srgbClr val="000099"/>
                          </a:solidFill>
                          <a:latin typeface="Times New Roman" pitchFamily="18" charset="0"/>
                          <a:cs typeface="Times New Roman" pitchFamily="18" charset="0"/>
                        </a:rPr>
                        <a:t>Govt. Aided</a:t>
                      </a:r>
                      <a:endParaRPr lang="en-US" sz="2400" b="1" dirty="0">
                        <a:solidFill>
                          <a:srgbClr val="000099"/>
                        </a:solidFill>
                        <a:latin typeface="Times New Roman" pitchFamily="18" charset="0"/>
                        <a:cs typeface="Times New Roman" pitchFamily="18" charset="0"/>
                      </a:endParaRPr>
                    </a:p>
                  </a:txBody>
                  <a:tcPr anchor="ctr"/>
                </a:tc>
                <a:tc>
                  <a:txBody>
                    <a:bodyPr/>
                    <a:lstStyle/>
                    <a:p>
                      <a:pPr algn="ctr"/>
                      <a:r>
                        <a:rPr lang="en-US" sz="2400" b="1" dirty="0" smtClean="0">
                          <a:solidFill>
                            <a:srgbClr val="000099"/>
                          </a:solidFill>
                          <a:latin typeface="Times New Roman" pitchFamily="18" charset="0"/>
                          <a:cs typeface="Times New Roman" pitchFamily="18" charset="0"/>
                        </a:rPr>
                        <a:t>Madrassa</a:t>
                      </a:r>
                      <a:endParaRPr lang="en-US" sz="2400" b="1" dirty="0">
                        <a:solidFill>
                          <a:srgbClr val="000099"/>
                        </a:solidFill>
                        <a:latin typeface="Times New Roman" pitchFamily="18" charset="0"/>
                        <a:cs typeface="Times New Roman" pitchFamily="18" charset="0"/>
                      </a:endParaRPr>
                    </a:p>
                  </a:txBody>
                  <a:tcPr anchor="ctr"/>
                </a:tc>
                <a:tc>
                  <a:txBody>
                    <a:bodyPr/>
                    <a:lstStyle/>
                    <a:p>
                      <a:pPr algn="ctr"/>
                      <a:r>
                        <a:rPr lang="en-US" sz="2400" b="1" dirty="0" smtClean="0">
                          <a:solidFill>
                            <a:srgbClr val="000099"/>
                          </a:solidFill>
                          <a:latin typeface="Times New Roman" pitchFamily="18" charset="0"/>
                          <a:cs typeface="Times New Roman" pitchFamily="18" charset="0"/>
                        </a:rPr>
                        <a:t>Total</a:t>
                      </a:r>
                      <a:endParaRPr lang="en-US" sz="2400" b="1" dirty="0">
                        <a:solidFill>
                          <a:srgbClr val="000099"/>
                        </a:solidFill>
                        <a:latin typeface="Times New Roman" pitchFamily="18" charset="0"/>
                        <a:cs typeface="Times New Roman" pitchFamily="18" charset="0"/>
                      </a:endParaRPr>
                    </a:p>
                  </a:txBody>
                  <a:tcPr anchor="ctr"/>
                </a:tc>
              </a:tr>
              <a:tr h="501026">
                <a:tc>
                  <a:txBody>
                    <a:bodyPr/>
                    <a:lstStyle/>
                    <a:p>
                      <a:pPr algn="just"/>
                      <a:r>
                        <a:rPr lang="en-US" sz="2400" b="1" dirty="0" smtClean="0">
                          <a:solidFill>
                            <a:srgbClr val="0000FF"/>
                          </a:solidFill>
                          <a:latin typeface="Bookman Old Style" pitchFamily="18" charset="0"/>
                        </a:rPr>
                        <a:t>Primary</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4262</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34</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175</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4471</a:t>
                      </a:r>
                      <a:endParaRPr lang="en-US" sz="2400" b="1" dirty="0">
                        <a:solidFill>
                          <a:srgbClr val="0000FF"/>
                        </a:solidFill>
                        <a:latin typeface="Bookman Old Style" pitchFamily="18" charset="0"/>
                      </a:endParaRPr>
                    </a:p>
                  </a:txBody>
                  <a:tcPr anchor="ctr"/>
                </a:tc>
              </a:tr>
              <a:tr h="832474">
                <a:tc>
                  <a:txBody>
                    <a:bodyPr/>
                    <a:lstStyle/>
                    <a:p>
                      <a:pPr algn="just"/>
                      <a:r>
                        <a:rPr lang="en-US" sz="2400" b="1" dirty="0" smtClean="0">
                          <a:solidFill>
                            <a:srgbClr val="0000FF"/>
                          </a:solidFill>
                          <a:latin typeface="Bookman Old Style" pitchFamily="18" charset="0"/>
                        </a:rPr>
                        <a:t>Upp. Primary</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2054</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32</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11</a:t>
                      </a:r>
                      <a:endParaRPr lang="en-US" sz="2400" b="1" dirty="0">
                        <a:solidFill>
                          <a:srgbClr val="0000FF"/>
                        </a:solidFill>
                        <a:latin typeface="Bookman Old Style" pitchFamily="18" charset="0"/>
                      </a:endParaRPr>
                    </a:p>
                  </a:txBody>
                  <a:tcPr anchor="ctr"/>
                </a:tc>
                <a:tc>
                  <a:txBody>
                    <a:bodyPr/>
                    <a:lstStyle/>
                    <a:p>
                      <a:pPr algn="ctr"/>
                      <a:r>
                        <a:rPr lang="en-US" sz="2400" b="1" dirty="0" smtClean="0">
                          <a:solidFill>
                            <a:srgbClr val="0000FF"/>
                          </a:solidFill>
                          <a:latin typeface="Bookman Old Style" pitchFamily="18" charset="0"/>
                        </a:rPr>
                        <a:t>2097</a:t>
                      </a:r>
                      <a:endParaRPr lang="en-US" sz="2400" b="1" dirty="0">
                        <a:solidFill>
                          <a:srgbClr val="0000FF"/>
                        </a:solidFill>
                        <a:latin typeface="Bookman Old Style" pitchFamily="18" charset="0"/>
                      </a:endParaRPr>
                    </a:p>
                  </a:txBody>
                  <a:tcPr anchor="ctr"/>
                </a:tc>
              </a:tr>
              <a:tr h="501026">
                <a:tc>
                  <a:txBody>
                    <a:bodyPr/>
                    <a:lstStyle/>
                    <a:p>
                      <a:pPr algn="just"/>
                      <a:r>
                        <a:rPr lang="en-US" sz="2400" b="1" dirty="0" smtClean="0">
                          <a:solidFill>
                            <a:srgbClr val="000099"/>
                          </a:solidFill>
                          <a:latin typeface="Bookman Old Style" pitchFamily="18" charset="0"/>
                        </a:rPr>
                        <a:t>Total</a:t>
                      </a:r>
                      <a:endParaRPr lang="en-US" sz="2400" b="1" dirty="0">
                        <a:solidFill>
                          <a:srgbClr val="000099"/>
                        </a:solidFill>
                        <a:latin typeface="Bookman Old Style" pitchFamily="18" charset="0"/>
                      </a:endParaRPr>
                    </a:p>
                  </a:txBody>
                  <a:tcPr anchor="ctr"/>
                </a:tc>
                <a:tc>
                  <a:txBody>
                    <a:bodyPr/>
                    <a:lstStyle/>
                    <a:p>
                      <a:pPr algn="ctr"/>
                      <a:r>
                        <a:rPr lang="en-US" sz="2400" b="1" dirty="0" smtClean="0">
                          <a:solidFill>
                            <a:srgbClr val="000099"/>
                          </a:solidFill>
                          <a:latin typeface="Bookman Old Style" pitchFamily="18" charset="0"/>
                        </a:rPr>
                        <a:t>6316</a:t>
                      </a:r>
                      <a:endParaRPr lang="en-US" sz="2400" b="1" dirty="0">
                        <a:solidFill>
                          <a:srgbClr val="000099"/>
                        </a:solidFill>
                        <a:latin typeface="Bookman Old Style" pitchFamily="18" charset="0"/>
                      </a:endParaRPr>
                    </a:p>
                  </a:txBody>
                  <a:tcPr anchor="ctr"/>
                </a:tc>
                <a:tc>
                  <a:txBody>
                    <a:bodyPr/>
                    <a:lstStyle/>
                    <a:p>
                      <a:pPr algn="ctr"/>
                      <a:r>
                        <a:rPr lang="en-US" sz="2400" b="1" dirty="0" smtClean="0">
                          <a:solidFill>
                            <a:srgbClr val="000099"/>
                          </a:solidFill>
                          <a:latin typeface="Bookman Old Style" pitchFamily="18" charset="0"/>
                        </a:rPr>
                        <a:t>66</a:t>
                      </a:r>
                      <a:endParaRPr lang="en-US" sz="2400" b="1" dirty="0">
                        <a:solidFill>
                          <a:srgbClr val="000099"/>
                        </a:solidFill>
                        <a:latin typeface="Bookman Old Style" pitchFamily="18" charset="0"/>
                      </a:endParaRPr>
                    </a:p>
                  </a:txBody>
                  <a:tcPr anchor="ctr"/>
                </a:tc>
                <a:tc>
                  <a:txBody>
                    <a:bodyPr/>
                    <a:lstStyle/>
                    <a:p>
                      <a:pPr algn="ctr"/>
                      <a:r>
                        <a:rPr lang="en-US" sz="2400" b="1" dirty="0" smtClean="0">
                          <a:solidFill>
                            <a:srgbClr val="000099"/>
                          </a:solidFill>
                          <a:latin typeface="Bookman Old Style" pitchFamily="18" charset="0"/>
                        </a:rPr>
                        <a:t>186</a:t>
                      </a:r>
                      <a:endParaRPr lang="en-US" sz="2400" b="1" dirty="0">
                        <a:solidFill>
                          <a:srgbClr val="000099"/>
                        </a:solidFill>
                        <a:latin typeface="Bookman Old Style" pitchFamily="18" charset="0"/>
                      </a:endParaRPr>
                    </a:p>
                  </a:txBody>
                  <a:tcPr anchor="ctr"/>
                </a:tc>
                <a:tc>
                  <a:txBody>
                    <a:bodyPr/>
                    <a:lstStyle/>
                    <a:p>
                      <a:pPr algn="ctr"/>
                      <a:r>
                        <a:rPr lang="en-US" sz="2400" b="1" dirty="0" smtClean="0">
                          <a:solidFill>
                            <a:srgbClr val="000099"/>
                          </a:solidFill>
                          <a:latin typeface="Bookman Old Style" pitchFamily="18" charset="0"/>
                        </a:rPr>
                        <a:t>6568</a:t>
                      </a:r>
                      <a:endParaRPr lang="en-US" sz="2400" b="1" dirty="0">
                        <a:solidFill>
                          <a:srgbClr val="000099"/>
                        </a:solidFill>
                        <a:latin typeface="Bookman Old Style" pitchFamily="18" charset="0"/>
                      </a:endParaRPr>
                    </a:p>
                  </a:txBody>
                  <a:tcPr anchor="ctr"/>
                </a:tc>
              </a:tr>
            </a:tbl>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A10332-8F53-4C0E-B320-65B1F70503A4}" type="slidenum">
              <a:rPr lang="en-US" smtClean="0"/>
              <a:pPr>
                <a:defRPr/>
              </a:pPr>
              <a:t>9</a:t>
            </a:fld>
            <a:endParaRPr lang="en-US"/>
          </a:p>
        </p:txBody>
      </p:sp>
      <p:sp>
        <p:nvSpPr>
          <p:cNvPr id="5" name="TextBox 4"/>
          <p:cNvSpPr txBox="1"/>
          <p:nvPr/>
        </p:nvSpPr>
        <p:spPr>
          <a:xfrm>
            <a:off x="0" y="1447800"/>
            <a:ext cx="8991600"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2. Total Enrolment Vs Availed </a:t>
            </a:r>
            <a:r>
              <a:rPr lang="en-US" sz="2400" b="1" dirty="0" smtClean="0">
                <a:solidFill>
                  <a:srgbClr val="C00000"/>
                </a:solidFill>
                <a:latin typeface="Arial" pitchFamily="34" charset="0"/>
                <a:cs typeface="Arial" pitchFamily="34" charset="0"/>
              </a:rPr>
              <a:t>(</a:t>
            </a:r>
            <a:r>
              <a:rPr lang="en-US" sz="2400" b="1" u="sng" dirty="0" smtClean="0">
                <a:solidFill>
                  <a:srgbClr val="C00000"/>
                </a:solidFill>
                <a:latin typeface="Arial" pitchFamily="34" charset="0"/>
                <a:cs typeface="Arial" pitchFamily="34" charset="0"/>
              </a:rPr>
              <a:t>01.04.2017 to 31.03.2018</a:t>
            </a:r>
            <a:r>
              <a:rPr lang="en-US" sz="2400" b="1" dirty="0" smtClean="0">
                <a:solidFill>
                  <a:srgbClr val="C00000"/>
                </a:solidFill>
                <a:latin typeface="Arial" pitchFamily="34" charset="0"/>
                <a:cs typeface="Arial" pitchFamily="34" charset="0"/>
              </a:rPr>
              <a:t>)</a:t>
            </a:r>
            <a:r>
              <a:rPr lang="en-US" sz="2800" b="1" dirty="0" smtClean="0">
                <a:solidFill>
                  <a:srgbClr val="C00000"/>
                </a:solidFill>
                <a:latin typeface="Arial" pitchFamily="34" charset="0"/>
                <a:cs typeface="Arial" pitchFamily="34" charset="0"/>
              </a:rPr>
              <a:t>  </a:t>
            </a:r>
            <a:endParaRPr lang="en-US" sz="2800" b="1" dirty="0">
              <a:solidFill>
                <a:srgbClr val="C00000"/>
              </a:solidFill>
              <a:latin typeface="Arial" pitchFamily="34" charset="0"/>
              <a:cs typeface="Arial" pitchFamily="34" charset="0"/>
            </a:endParaRPr>
          </a:p>
        </p:txBody>
      </p:sp>
      <p:pic>
        <p:nvPicPr>
          <p:cNvPr id="7" name="Picture 2" descr="C:\Users\Mid-Day-Meal\Desktop\POWER POINT AWP 14-15\mdmbanner.gif"/>
          <p:cNvPicPr>
            <a:picLocks noChangeAspect="1" noChangeArrowheads="1" noCrop="1"/>
          </p:cNvPicPr>
          <p:nvPr/>
        </p:nvPicPr>
        <p:blipFill>
          <a:blip r:embed="rId2" cstate="print"/>
          <a:srcRect/>
          <a:stretch>
            <a:fillRect/>
          </a:stretch>
        </p:blipFill>
        <p:spPr bwMode="auto">
          <a:xfrm>
            <a:off x="0" y="-1"/>
            <a:ext cx="9144000" cy="838201"/>
          </a:xfrm>
          <a:prstGeom prst="rect">
            <a:avLst/>
          </a:prstGeom>
          <a:noFill/>
        </p:spPr>
      </p:pic>
      <p:sp>
        <p:nvSpPr>
          <p:cNvPr id="8" name="TextBox 7"/>
          <p:cNvSpPr txBox="1"/>
          <p:nvPr/>
        </p:nvSpPr>
        <p:spPr>
          <a:xfrm>
            <a:off x="228600" y="6172200"/>
            <a:ext cx="4038600" cy="369332"/>
          </a:xfrm>
          <a:prstGeom prst="rect">
            <a:avLst/>
          </a:prstGeom>
          <a:noFill/>
        </p:spPr>
        <p:txBody>
          <a:bodyPr wrap="square" rtlCol="0">
            <a:spAutoFit/>
          </a:bodyPr>
          <a:lstStyle/>
          <a:p>
            <a:r>
              <a:rPr lang="en-US" b="1" dirty="0" smtClean="0">
                <a:solidFill>
                  <a:srgbClr val="FF3300"/>
                </a:solidFill>
              </a:rPr>
              <a:t>*Source MDM-MIS</a:t>
            </a:r>
            <a:endParaRPr lang="en-US" b="1" dirty="0">
              <a:solidFill>
                <a:srgbClr val="FF3300"/>
              </a:solidFill>
            </a:endParaRPr>
          </a:p>
        </p:txBody>
      </p:sp>
      <p:graphicFrame>
        <p:nvGraphicFramePr>
          <p:cNvPr id="10" name="Table 9"/>
          <p:cNvGraphicFramePr>
            <a:graphicFrameLocks noGrp="1"/>
          </p:cNvGraphicFramePr>
          <p:nvPr>
            <p:extLst>
              <p:ext uri="{D42A27DB-BD31-4B8C-83A1-F6EECF244321}">
                <p14:modId xmlns="" xmlns:p14="http://schemas.microsoft.com/office/powerpoint/2010/main" val="4061139966"/>
              </p:ext>
            </p:extLst>
          </p:nvPr>
        </p:nvGraphicFramePr>
        <p:xfrm>
          <a:off x="76200" y="2325168"/>
          <a:ext cx="8763000" cy="3308351"/>
        </p:xfrm>
        <a:graphic>
          <a:graphicData uri="http://schemas.openxmlformats.org/drawingml/2006/table">
            <a:tbl>
              <a:tblPr firstRow="1" bandRow="1">
                <a:tableStyleId>{BC89EF96-8CEA-46FF-86C4-4CE0E7609802}</a:tableStyleId>
              </a:tblPr>
              <a:tblGrid>
                <a:gridCol w="1213238"/>
                <a:gridCol w="1301362"/>
                <a:gridCol w="1371600"/>
                <a:gridCol w="1524000"/>
                <a:gridCol w="1676400"/>
                <a:gridCol w="1676400"/>
              </a:tblGrid>
              <a:tr h="1457759">
                <a:tc>
                  <a:txBody>
                    <a:bodyPr/>
                    <a:lstStyle/>
                    <a:p>
                      <a:pPr algn="ctr"/>
                      <a:r>
                        <a:rPr lang="en-US" sz="1600" b="1" kern="1200" dirty="0" smtClean="0">
                          <a:solidFill>
                            <a:srgbClr val="0000FF"/>
                          </a:solidFill>
                          <a:latin typeface="Arial" pitchFamily="34" charset="0"/>
                          <a:ea typeface="+mn-ea"/>
                          <a:cs typeface="Arial" pitchFamily="34" charset="0"/>
                        </a:rPr>
                        <a:t>Stage</a:t>
                      </a:r>
                      <a:endParaRPr lang="en-US" sz="1600" b="1" kern="1200" dirty="0">
                        <a:solidFill>
                          <a:srgbClr val="0000FF"/>
                        </a:solidFill>
                        <a:latin typeface="Arial" pitchFamily="34" charset="0"/>
                        <a:ea typeface="+mn-ea"/>
                        <a:cs typeface="Arial" pitchFamily="34" charset="0"/>
                      </a:endParaRPr>
                    </a:p>
                  </a:txBody>
                  <a:tcPr anchor="ctr"/>
                </a:tc>
                <a:tc>
                  <a:txBody>
                    <a:bodyPr/>
                    <a:lstStyle/>
                    <a:p>
                      <a:pPr algn="ctr"/>
                      <a:r>
                        <a:rPr lang="en-US" sz="1600" b="1" kern="1200" dirty="0" smtClean="0">
                          <a:solidFill>
                            <a:srgbClr val="0000FF"/>
                          </a:solidFill>
                          <a:latin typeface="Arial" pitchFamily="34" charset="0"/>
                          <a:ea typeface="+mn-ea"/>
                          <a:cs typeface="Arial" pitchFamily="34" charset="0"/>
                        </a:rPr>
                        <a:t>No. of Institutions</a:t>
                      </a:r>
                      <a:endParaRPr lang="en-US" sz="1600" b="1" kern="1200" dirty="0">
                        <a:solidFill>
                          <a:srgbClr val="0000FF"/>
                        </a:solidFill>
                        <a:latin typeface="Arial" pitchFamily="34" charset="0"/>
                        <a:ea typeface="+mn-ea"/>
                        <a:cs typeface="Arial" pitchFamily="34" charset="0"/>
                      </a:endParaRPr>
                    </a:p>
                  </a:txBody>
                  <a:tcPr anchor="ctr"/>
                </a:tc>
                <a:tc>
                  <a:txBody>
                    <a:bodyPr/>
                    <a:lstStyle/>
                    <a:p>
                      <a:pPr algn="ctr"/>
                      <a:r>
                        <a:rPr lang="en-US" sz="1600" b="1" kern="1200" dirty="0" smtClean="0">
                          <a:solidFill>
                            <a:srgbClr val="0000FF"/>
                          </a:solidFill>
                          <a:latin typeface="Arial" pitchFamily="34" charset="0"/>
                          <a:ea typeface="+mn-ea"/>
                          <a:cs typeface="Arial" pitchFamily="34" charset="0"/>
                        </a:rPr>
                        <a:t>Total Enrollment</a:t>
                      </a:r>
                      <a:endParaRPr lang="en-US" sz="1600" b="1" kern="1200" dirty="0">
                        <a:solidFill>
                          <a:srgbClr val="0000FF"/>
                        </a:solidFill>
                        <a:latin typeface="Arial" pitchFamily="34" charset="0"/>
                        <a:ea typeface="+mn-ea"/>
                        <a:cs typeface="Arial" pitchFamily="34" charset="0"/>
                      </a:endParaRPr>
                    </a:p>
                  </a:txBody>
                  <a:tcPr anchor="ctr"/>
                </a:tc>
                <a:tc>
                  <a:txBody>
                    <a:bodyPr/>
                    <a:lstStyle/>
                    <a:p>
                      <a:pPr algn="ctr"/>
                      <a:r>
                        <a:rPr lang="en-US" sz="1600" b="1" kern="1200" dirty="0" smtClean="0">
                          <a:solidFill>
                            <a:srgbClr val="0000FF"/>
                          </a:solidFill>
                          <a:latin typeface="Arial" pitchFamily="34" charset="0"/>
                          <a:ea typeface="+mn-ea"/>
                          <a:cs typeface="Arial" pitchFamily="34" charset="0"/>
                        </a:rPr>
                        <a:t>PAB:  2017-18</a:t>
                      </a:r>
                      <a:r>
                        <a:rPr lang="en-US" sz="1600" b="1" kern="1200" baseline="0" dirty="0" smtClean="0">
                          <a:solidFill>
                            <a:srgbClr val="0000FF"/>
                          </a:solidFill>
                          <a:latin typeface="Arial" pitchFamily="34" charset="0"/>
                          <a:ea typeface="+mn-ea"/>
                          <a:cs typeface="Arial" pitchFamily="34" charset="0"/>
                        </a:rPr>
                        <a:t>  </a:t>
                      </a:r>
                      <a:r>
                        <a:rPr lang="en-US" sz="1600" b="1" kern="1200" dirty="0" smtClean="0">
                          <a:solidFill>
                            <a:srgbClr val="0000FF"/>
                          </a:solidFill>
                          <a:latin typeface="Arial" pitchFamily="34" charset="0"/>
                          <a:ea typeface="+mn-ea"/>
                          <a:cs typeface="Arial" pitchFamily="34" charset="0"/>
                        </a:rPr>
                        <a:t>Approved Enrollment</a:t>
                      </a:r>
                      <a:endParaRPr lang="en-US" sz="1600" b="1" kern="1200" dirty="0">
                        <a:solidFill>
                          <a:srgbClr val="0000FF"/>
                        </a:solidFill>
                        <a:latin typeface="Arial" pitchFamily="34" charset="0"/>
                        <a:ea typeface="+mn-ea"/>
                        <a:cs typeface="Arial" pitchFamily="34" charset="0"/>
                      </a:endParaRPr>
                    </a:p>
                  </a:txBody>
                  <a:tcPr anchor="ctr"/>
                </a:tc>
                <a:tc>
                  <a:txBody>
                    <a:bodyPr/>
                    <a:lstStyle/>
                    <a:p>
                      <a:pPr algn="ctr"/>
                      <a:r>
                        <a:rPr lang="en-US" sz="1600" b="1" kern="1200" dirty="0" smtClean="0">
                          <a:solidFill>
                            <a:srgbClr val="0000FF"/>
                          </a:solidFill>
                          <a:latin typeface="Arial" pitchFamily="34" charset="0"/>
                          <a:ea typeface="+mn-ea"/>
                          <a:cs typeface="Arial" pitchFamily="34" charset="0"/>
                        </a:rPr>
                        <a:t>Average no. of children Availed MDM in 2017-18</a:t>
                      </a:r>
                      <a:endParaRPr lang="en-US" sz="1600" b="1" kern="1200" dirty="0">
                        <a:solidFill>
                          <a:srgbClr val="0000FF"/>
                        </a:solidFill>
                        <a:latin typeface="Arial" pitchFamily="34" charset="0"/>
                        <a:ea typeface="+mn-ea"/>
                        <a:cs typeface="Arial" pitchFamily="34" charset="0"/>
                      </a:endParaRPr>
                    </a:p>
                  </a:txBody>
                  <a:tcPr anchor="ctr"/>
                </a:tc>
                <a:tc>
                  <a:txBody>
                    <a:bodyPr/>
                    <a:lstStyle/>
                    <a:p>
                      <a:pPr algn="ctr"/>
                      <a:r>
                        <a:rPr lang="en-US" sz="1600" b="1" kern="1200" dirty="0" smtClean="0">
                          <a:solidFill>
                            <a:srgbClr val="0000FF"/>
                          </a:solidFill>
                          <a:latin typeface="Arial" pitchFamily="34" charset="0"/>
                          <a:ea typeface="+mn-ea"/>
                          <a:cs typeface="Arial" pitchFamily="34" charset="0"/>
                        </a:rPr>
                        <a:t>Percentage of children availed MDM Against Total Enrollment</a:t>
                      </a:r>
                      <a:endParaRPr lang="en-US" sz="1600" b="1" kern="1200" dirty="0">
                        <a:solidFill>
                          <a:srgbClr val="0000FF"/>
                        </a:solidFill>
                        <a:latin typeface="Arial" pitchFamily="34" charset="0"/>
                        <a:ea typeface="+mn-ea"/>
                        <a:cs typeface="Arial" pitchFamily="34" charset="0"/>
                      </a:endParaRPr>
                    </a:p>
                  </a:txBody>
                  <a:tcPr anchor="ctr"/>
                </a:tc>
              </a:tr>
              <a:tr h="531474">
                <a:tc>
                  <a:txBody>
                    <a:bodyPr/>
                    <a:lstStyle/>
                    <a:p>
                      <a:r>
                        <a:rPr lang="en-US" sz="1800" b="1" dirty="0" smtClean="0">
                          <a:solidFill>
                            <a:srgbClr val="0000FF"/>
                          </a:solidFill>
                          <a:latin typeface="Arial" pitchFamily="34" charset="0"/>
                          <a:cs typeface="Arial" pitchFamily="34" charset="0"/>
                        </a:rPr>
                        <a:t>Primary</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4471</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2,88,140</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2,35,810</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2,23,199</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77.46%</a:t>
                      </a:r>
                      <a:endParaRPr lang="en-US" sz="1800" b="1" dirty="0">
                        <a:solidFill>
                          <a:srgbClr val="0000FF"/>
                        </a:solidFill>
                        <a:latin typeface="Arial" pitchFamily="34" charset="0"/>
                        <a:cs typeface="Arial" pitchFamily="34" charset="0"/>
                      </a:endParaRPr>
                    </a:p>
                  </a:txBody>
                  <a:tcPr anchor="ctr"/>
                </a:tc>
              </a:tr>
              <a:tr h="730855">
                <a:tc>
                  <a:txBody>
                    <a:bodyPr/>
                    <a:lstStyle/>
                    <a:p>
                      <a:r>
                        <a:rPr lang="en-US" sz="1800" b="1" dirty="0" smtClean="0">
                          <a:solidFill>
                            <a:srgbClr val="0000FF"/>
                          </a:solidFill>
                          <a:latin typeface="Arial" pitchFamily="34" charset="0"/>
                          <a:cs typeface="Arial" pitchFamily="34" charset="0"/>
                        </a:rPr>
                        <a:t>Upp. Primary</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2097</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1,77,385</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1,30,385</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1,26,625</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71.38%</a:t>
                      </a:r>
                      <a:endParaRPr lang="en-US" sz="1800" b="1" dirty="0">
                        <a:solidFill>
                          <a:srgbClr val="0000FF"/>
                        </a:solidFill>
                        <a:latin typeface="Arial" pitchFamily="34" charset="0"/>
                        <a:cs typeface="Arial" pitchFamily="34" charset="0"/>
                      </a:endParaRPr>
                    </a:p>
                  </a:txBody>
                  <a:tcPr anchor="ctr"/>
                </a:tc>
              </a:tr>
              <a:tr h="588263">
                <a:tc>
                  <a:txBody>
                    <a:bodyPr/>
                    <a:lstStyle/>
                    <a:p>
                      <a:r>
                        <a:rPr lang="en-US" sz="1800" b="1" dirty="0" smtClean="0">
                          <a:solidFill>
                            <a:srgbClr val="0000FF"/>
                          </a:solidFill>
                          <a:latin typeface="Arial" pitchFamily="34" charset="0"/>
                          <a:cs typeface="Arial" pitchFamily="34" charset="0"/>
                        </a:rPr>
                        <a:t>Total</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6568</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4,65,525</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3,66,195</a:t>
                      </a:r>
                      <a:endParaRPr lang="en-US" sz="1800" b="1" dirty="0">
                        <a:solidFill>
                          <a:srgbClr val="0000FF"/>
                        </a:solidFill>
                        <a:latin typeface="Arial" pitchFamily="34" charset="0"/>
                        <a:cs typeface="Arial" pitchFamily="34" charset="0"/>
                      </a:endParaRPr>
                    </a:p>
                  </a:txBody>
                  <a:tcPr anchor="ctr"/>
                </a:tc>
                <a:tc>
                  <a:txBody>
                    <a:bodyPr/>
                    <a:lstStyle/>
                    <a:p>
                      <a:pPr algn="ctr"/>
                      <a:r>
                        <a:rPr lang="en-US" sz="1800" b="1" dirty="0" smtClean="0">
                          <a:solidFill>
                            <a:srgbClr val="0000FF"/>
                          </a:solidFill>
                          <a:latin typeface="Arial" pitchFamily="34" charset="0"/>
                          <a:cs typeface="Arial" pitchFamily="34" charset="0"/>
                        </a:rPr>
                        <a:t>3,49,824</a:t>
                      </a:r>
                      <a:endParaRPr lang="en-US" sz="1800" b="1" dirty="0">
                        <a:solidFill>
                          <a:srgbClr val="0000FF"/>
                        </a:solidFill>
                        <a:latin typeface="Arial" pitchFamily="34" charset="0"/>
                        <a:cs typeface="Arial" pitchFamily="34" charset="0"/>
                      </a:endParaRPr>
                    </a:p>
                  </a:txBody>
                  <a:tcPr anchor="ctr"/>
                </a:tc>
                <a:tc>
                  <a:txBody>
                    <a:bodyPr/>
                    <a:lstStyle/>
                    <a:p>
                      <a:pPr algn="ctr"/>
                      <a:endParaRPr lang="en-US" sz="1800" b="1" dirty="0">
                        <a:solidFill>
                          <a:srgbClr val="0000FF"/>
                        </a:solidFill>
                        <a:latin typeface="Arial" pitchFamily="34" charset="0"/>
                        <a:cs typeface="Arial" pitchFamily="34" charset="0"/>
                      </a:endParaRPr>
                    </a:p>
                  </a:txBody>
                  <a:tcPr anchor="ctr"/>
                </a:tc>
              </a:tr>
            </a:tbl>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5489</TotalTime>
  <Words>2183</Words>
  <Application>Microsoft Office PowerPoint</Application>
  <PresentationFormat>On-screen Show (4:3)</PresentationFormat>
  <Paragraphs>638</Paragraphs>
  <Slides>63</Slides>
  <Notes>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Slide 1</vt:lpstr>
      <vt:lpstr>Slide 2</vt:lpstr>
      <vt:lpstr>Slide 3</vt:lpstr>
      <vt:lpstr>Slide 4</vt:lpstr>
      <vt:lpstr>Slide 5</vt:lpstr>
      <vt:lpstr>Category of  Educational Institutions </vt:lpstr>
      <vt:lpstr>Slide 7</vt:lpstr>
      <vt:lpstr>Slide 8</vt:lpstr>
      <vt:lpstr>Slide 9</vt:lpstr>
      <vt:lpstr>Slide 10</vt:lpstr>
      <vt:lpstr>Slide 11</vt:lpstr>
      <vt:lpstr>4. Menu &amp; Cost Norms</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Admin</cp:lastModifiedBy>
  <cp:revision>647</cp:revision>
  <dcterms:created xsi:type="dcterms:W3CDTF">2011-05-12T17:39:24Z</dcterms:created>
  <dcterms:modified xsi:type="dcterms:W3CDTF">2018-05-23T08:04:37Z</dcterms:modified>
</cp:coreProperties>
</file>